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9" r:id="rId2"/>
    <p:sldId id="280" r:id="rId3"/>
    <p:sldId id="288" r:id="rId4"/>
    <p:sldId id="272" r:id="rId5"/>
    <p:sldId id="291" r:id="rId6"/>
    <p:sldId id="273" r:id="rId7"/>
    <p:sldId id="284" r:id="rId8"/>
    <p:sldId id="275" r:id="rId9"/>
    <p:sldId id="286" r:id="rId10"/>
    <p:sldId id="287" r:id="rId11"/>
    <p:sldId id="274" r:id="rId12"/>
    <p:sldId id="296" r:id="rId13"/>
    <p:sldId id="292" r:id="rId14"/>
    <p:sldId id="282" r:id="rId15"/>
    <p:sldId id="283" r:id="rId16"/>
    <p:sldId id="276" r:id="rId17"/>
    <p:sldId id="289" r:id="rId18"/>
    <p:sldId id="279" r:id="rId19"/>
    <p:sldId id="278" r:id="rId20"/>
    <p:sldId id="285" r:id="rId21"/>
    <p:sldId id="294" r:id="rId22"/>
    <p:sldId id="295" r:id="rId23"/>
    <p:sldId id="29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CC"/>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autoAdjust="0"/>
    <p:restoredTop sz="84845" autoAdjust="0"/>
  </p:normalViewPr>
  <p:slideViewPr>
    <p:cSldViewPr snapToGrid="0">
      <p:cViewPr varScale="1">
        <p:scale>
          <a:sx n="61" d="100"/>
          <a:sy n="61" d="100"/>
        </p:scale>
        <p:origin x="1074" y="66"/>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5.png>
</file>

<file path=ppt/media/image26.png>
</file>

<file path=ppt/media/image27.png>
</file>

<file path=ppt/media/image28.png>
</file>

<file path=ppt/media/image29.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21FC36-E2A6-40E0-A77F-9BB337CB04C1}" type="datetimeFigureOut">
              <a:rPr lang="en-US" smtClean="0"/>
              <a:t>3/6/2019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D444F9-EA5D-4FC4-8A4F-BC87613706F9}" type="slidenum">
              <a:rPr lang="en-US" smtClean="0"/>
              <a:t>‹#›</a:t>
            </a:fld>
            <a:endParaRPr lang="en-US" dirty="0"/>
          </a:p>
        </p:txBody>
      </p:sp>
    </p:spTree>
    <p:extLst>
      <p:ext uri="{BB962C8B-B14F-4D97-AF65-F5344CB8AC3E}">
        <p14:creationId xmlns:p14="http://schemas.microsoft.com/office/powerpoint/2010/main" val="39536689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ABA7BAF0-412B-44DF-B273-45C05AB7D2DA}"/>
              </a:ext>
            </a:extLst>
          </p:cNvPr>
          <p:cNvSpPr>
            <a:spLocks noGrp="1" noRot="1" noChangeAspect="1" noChangeArrowheads="1" noTextEdit="1"/>
          </p:cNvSpPr>
          <p:nvPr>
            <p:ph type="sldImg"/>
          </p:nvPr>
        </p:nvSpPr>
        <p:spPr>
          <a:ln/>
        </p:spPr>
      </p:sp>
      <p:sp>
        <p:nvSpPr>
          <p:cNvPr id="27651" name="Notes Placeholder 2">
            <a:extLst>
              <a:ext uri="{FF2B5EF4-FFF2-40B4-BE49-F238E27FC236}">
                <a16:creationId xmlns:a16="http://schemas.microsoft.com/office/drawing/2014/main" id="{1D1871DB-4D92-4FC3-80FA-CDF618368755}"/>
              </a:ext>
            </a:extLst>
          </p:cNvPr>
          <p:cNvSpPr>
            <a:spLocks noGrp="1" noChangeArrowheads="1"/>
          </p:cNvSpPr>
          <p:nvPr>
            <p:ph type="body" idx="1"/>
          </p:nvPr>
        </p:nvSpPr>
        <p:spPr>
          <a:noFill/>
        </p:spPr>
        <p:txBody>
          <a:bodyPr/>
          <a:lstStyle/>
          <a:p>
            <a:endParaRPr lang="en-US" altLang="en-US" dirty="0">
              <a:latin typeface="Arial" panose="020B0604020202020204" pitchFamily="34" charset="0"/>
            </a:endParaRPr>
          </a:p>
        </p:txBody>
      </p:sp>
      <p:sp>
        <p:nvSpPr>
          <p:cNvPr id="27652" name="Slide Number Placeholder 3">
            <a:extLst>
              <a:ext uri="{FF2B5EF4-FFF2-40B4-BE49-F238E27FC236}">
                <a16:creationId xmlns:a16="http://schemas.microsoft.com/office/drawing/2014/main" id="{189562FE-3719-4BDB-9857-A4A97C1FC66F}"/>
              </a:ext>
            </a:extLst>
          </p:cNvPr>
          <p:cNvSpPr>
            <a:spLocks noGrp="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E919D28-1A9F-49EA-85B5-546247B167D9}" type="slidenum">
              <a:rPr lang="en-US" altLang="en-US" smtClean="0"/>
              <a:pPr/>
              <a:t>1</a:t>
            </a:fld>
            <a:endParaRPr lang="en-US" altLang="en-US" dirty="0"/>
          </a:p>
        </p:txBody>
      </p:sp>
    </p:spTree>
    <p:extLst>
      <p:ext uri="{BB962C8B-B14F-4D97-AF65-F5344CB8AC3E}">
        <p14:creationId xmlns:p14="http://schemas.microsoft.com/office/powerpoint/2010/main" val="3306790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Submission date closed a few weeks ago. So these results are our first look at results.  X axis wind seeped, Y axis TI MBE in decimal form; so multiple that number by 100 to get your percent. So 1 = 100%</a:t>
            </a:r>
          </a:p>
          <a:p>
            <a:endParaRPr lang="en-US" dirty="0"/>
          </a:p>
          <a:p>
            <a:r>
              <a:rPr lang="en-US" dirty="0"/>
              <a:t>First up is the lidar TI (Raw- so non corrected) vs. reference </a:t>
            </a:r>
            <a:r>
              <a:rPr lang="en-US" dirty="0" err="1"/>
              <a:t>ane</a:t>
            </a:r>
            <a:r>
              <a:rPr lang="en-US" dirty="0"/>
              <a:t> TI.</a:t>
            </a:r>
          </a:p>
          <a:p>
            <a:endParaRPr lang="en-US" dirty="0"/>
          </a:p>
          <a:p>
            <a:r>
              <a:rPr lang="en-US" dirty="0"/>
              <a:t>Keep in mind this plot is showing different lidars and different reference anemometers.  We started to discuss as a group how best to group results without sending out the wrong message about TI measurement preference since our goal is really to create consensus on RSD TI correction methods.  So at this stage, I have not grouped data more specifically. But this will be something the group does in some form in the future.</a:t>
            </a:r>
          </a:p>
          <a:p>
            <a:endParaRPr lang="en-US" dirty="0"/>
          </a:p>
          <a:p>
            <a:r>
              <a:rPr lang="en-US" dirty="0"/>
              <a:t>**Interpretation. Positive value </a:t>
            </a:r>
            <a:r>
              <a:rPr lang="en-US" dirty="0">
                <a:sym typeface="Wingdings" panose="05000000000000000000" pitchFamily="2" charset="2"/>
              </a:rPr>
              <a:t> RSD overestimate TI compare to </a:t>
            </a:r>
            <a:r>
              <a:rPr lang="en-US" dirty="0" err="1">
                <a:sym typeface="Wingdings" panose="05000000000000000000" pitchFamily="2" charset="2"/>
              </a:rPr>
              <a:t>ane</a:t>
            </a:r>
            <a:endParaRPr lang="en-US" dirty="0"/>
          </a:p>
          <a:p>
            <a:endParaRPr lang="en-US" dirty="0"/>
          </a:p>
          <a:p>
            <a:r>
              <a:rPr lang="en-US" dirty="0"/>
              <a:t>Trends that slightly emerge:</a:t>
            </a:r>
          </a:p>
          <a:p>
            <a:pPr marL="171450" indent="-171450">
              <a:buFontTx/>
              <a:buChar char="-"/>
            </a:pPr>
            <a:r>
              <a:rPr lang="en-US" dirty="0"/>
              <a:t>Bias around 0.50 or less for all except the NREL project.. Mostly positive at lower </a:t>
            </a:r>
            <a:r>
              <a:rPr lang="en-US" dirty="0" err="1"/>
              <a:t>ws</a:t>
            </a:r>
            <a:r>
              <a:rPr lang="en-US" dirty="0"/>
              <a:t>.</a:t>
            </a:r>
          </a:p>
          <a:p>
            <a:pPr marL="171450" indent="-171450">
              <a:buFontTx/>
              <a:buChar char="-"/>
            </a:pPr>
            <a:r>
              <a:rPr lang="en-US" dirty="0"/>
              <a:t>A bit of good news, bias decreasing as we approach more critical speeds for site suitability, around 7- 14 </a:t>
            </a:r>
            <a:r>
              <a:rPr lang="en-US" dirty="0" err="1"/>
              <a:t>m.s</a:t>
            </a:r>
            <a:r>
              <a:rPr lang="en-US" dirty="0"/>
              <a:t> where TI bias can have the most significant impact on loads error since this is where we typically see the most turbine loading..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Uncertainty in each bin decreasing with increasing wind speeds (hard to see with black plot but focus on the colorful dashes you can slightly see it here)</a:t>
            </a:r>
          </a:p>
          <a:p>
            <a:pPr marL="171450" indent="-171450">
              <a:buFontTx/>
              <a:buChar char="-"/>
            </a:pPr>
            <a:endParaRPr lang="en-US" dirty="0"/>
          </a:p>
          <a:p>
            <a:pPr marL="171450" indent="-171450">
              <a:buFontTx/>
              <a:buChar char="-"/>
            </a:pPr>
            <a:endParaRPr lang="en-US" dirty="0"/>
          </a:p>
          <a:p>
            <a:endParaRPr lang="en-US" dirty="0"/>
          </a:p>
        </p:txBody>
      </p:sp>
      <p:sp>
        <p:nvSpPr>
          <p:cNvPr id="4" name="Slide Number Placeholder 3"/>
          <p:cNvSpPr>
            <a:spLocks noGrp="1"/>
          </p:cNvSpPr>
          <p:nvPr>
            <p:ph type="sldNum" sz="quarter" idx="10"/>
          </p:nvPr>
        </p:nvSpPr>
        <p:spPr/>
        <p:txBody>
          <a:bodyPr/>
          <a:lstStyle/>
          <a:p>
            <a:fld id="{3BD444F9-EA5D-4FC4-8A4F-BC87613706F9}" type="slidenum">
              <a:rPr lang="en-US" smtClean="0"/>
              <a:t>11</a:t>
            </a:fld>
            <a:endParaRPr lang="en-US" dirty="0"/>
          </a:p>
        </p:txBody>
      </p:sp>
    </p:spTree>
    <p:extLst>
      <p:ext uri="{BB962C8B-B14F-4D97-AF65-F5344CB8AC3E}">
        <p14:creationId xmlns:p14="http://schemas.microsoft.com/office/powerpoint/2010/main" val="8177201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Next up is the </a:t>
            </a:r>
            <a:r>
              <a:rPr lang="en-US" dirty="0" err="1"/>
              <a:t>sodar</a:t>
            </a:r>
            <a:r>
              <a:rPr lang="en-US" dirty="0"/>
              <a:t> TI (Raw- so non corrected) vs. reference </a:t>
            </a:r>
            <a:r>
              <a:rPr lang="en-US" dirty="0" err="1"/>
              <a:t>ane</a:t>
            </a:r>
            <a:r>
              <a:rPr lang="en-US" dirty="0"/>
              <a:t> TI.</a:t>
            </a:r>
          </a:p>
          <a:p>
            <a:endParaRPr lang="en-US" dirty="0"/>
          </a:p>
          <a:p>
            <a:r>
              <a:rPr lang="en-US" dirty="0"/>
              <a:t>Trends that slightly emerge:</a:t>
            </a:r>
          </a:p>
          <a:p>
            <a:pPr marL="171450" indent="-171450">
              <a:buFontTx/>
              <a:buChar char="-"/>
            </a:pPr>
            <a:r>
              <a:rPr lang="en-US" dirty="0" err="1"/>
              <a:t>Sodar</a:t>
            </a:r>
            <a:r>
              <a:rPr lang="en-US" dirty="0"/>
              <a:t> TI Bias a bit higher at lower wind speeds compared to lidar plot.  But still mostly positive at lower </a:t>
            </a:r>
            <a:r>
              <a:rPr lang="en-US" dirty="0" err="1"/>
              <a:t>ws</a:t>
            </a:r>
            <a:r>
              <a:rPr lang="en-US" dirty="0"/>
              <a:t>.</a:t>
            </a:r>
          </a:p>
          <a:p>
            <a:pPr marL="171450" indent="-171450">
              <a:buFontTx/>
              <a:buChar char="-"/>
            </a:pPr>
            <a:r>
              <a:rPr lang="en-US" dirty="0" err="1"/>
              <a:t>Sodar</a:t>
            </a:r>
            <a:r>
              <a:rPr lang="en-US" dirty="0"/>
              <a:t> bias becomes slightly negative  at critical wind speeds.</a:t>
            </a:r>
          </a:p>
          <a:p>
            <a:pPr marL="171450" indent="-171450">
              <a:buFontTx/>
              <a:buChar char="-"/>
            </a:pPr>
            <a:r>
              <a:rPr lang="en-US" dirty="0"/>
              <a:t>For the most part, bias decreasing as we approach more critical speeds for site suitability, around 7- 14 </a:t>
            </a:r>
            <a:r>
              <a:rPr lang="en-US" dirty="0" err="1"/>
              <a:t>m.s</a:t>
            </a:r>
            <a:r>
              <a:rPr lang="en-US" dirty="0"/>
              <a:t> consistent with lidar prelim results.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Uncertainty in each bin decreasing with increasing wind speeds, consistent with lidar prelim results – except for EDPR data (hard to see with black plot but focus on the colorful dashes you can slightly see it here)</a:t>
            </a:r>
          </a:p>
          <a:p>
            <a:endParaRPr lang="en-US" dirty="0"/>
          </a:p>
          <a:p>
            <a:r>
              <a:rPr lang="en-US" dirty="0"/>
              <a:t>Caveats:</a:t>
            </a:r>
          </a:p>
          <a:p>
            <a:pPr marL="171450" lvl="0" indent="-171450">
              <a:buFontTx/>
              <a:buChar char="-"/>
            </a:pPr>
            <a:r>
              <a:rPr lang="en-US" dirty="0"/>
              <a:t>A couple of caveats here – some results yielded MBE greater than 1 as shown here, so we need to have a closer look to make sure those values are true and what’s driving the result.</a:t>
            </a:r>
          </a:p>
          <a:p>
            <a:pPr marL="171450" lvl="0" indent="-171450">
              <a:buFontTx/>
              <a:buChar char="-"/>
            </a:pPr>
            <a:r>
              <a:rPr lang="en-US" dirty="0"/>
              <a:t>Also, all </a:t>
            </a:r>
            <a:r>
              <a:rPr lang="en-US" dirty="0" err="1"/>
              <a:t>sodars</a:t>
            </a:r>
            <a:r>
              <a:rPr lang="en-US" dirty="0"/>
              <a:t> are Triton. Triton has just released or will very soon a new </a:t>
            </a:r>
            <a:r>
              <a:rPr lang="en-US" dirty="0" err="1"/>
              <a:t>algo</a:t>
            </a:r>
            <a:r>
              <a:rPr lang="en-US" dirty="0"/>
              <a:t> that provides an improved TI measurement.  </a:t>
            </a:r>
          </a:p>
          <a:p>
            <a:pPr marL="171450" lvl="0" indent="-171450">
              <a:buFontTx/>
              <a:buChar char="-"/>
            </a:pPr>
            <a:r>
              <a:rPr lang="en-US" dirty="0"/>
              <a:t>So in the vein of keeping current with evolving tech, there may be value in re running the </a:t>
            </a:r>
            <a:r>
              <a:rPr lang="en-US" dirty="0" err="1"/>
              <a:t>sodar</a:t>
            </a:r>
            <a:r>
              <a:rPr lang="en-US" dirty="0"/>
              <a:t> tests with the new TI algorithm.</a:t>
            </a:r>
          </a:p>
          <a:p>
            <a:endParaRPr lang="en-US" dirty="0"/>
          </a:p>
        </p:txBody>
      </p:sp>
      <p:sp>
        <p:nvSpPr>
          <p:cNvPr id="4" name="Slide Number Placeholder 3"/>
          <p:cNvSpPr>
            <a:spLocks noGrp="1"/>
          </p:cNvSpPr>
          <p:nvPr>
            <p:ph type="sldNum" sz="quarter" idx="10"/>
          </p:nvPr>
        </p:nvSpPr>
        <p:spPr/>
        <p:txBody>
          <a:bodyPr/>
          <a:lstStyle/>
          <a:p>
            <a:fld id="{3BD444F9-EA5D-4FC4-8A4F-BC87613706F9}" type="slidenum">
              <a:rPr lang="en-US" smtClean="0"/>
              <a:t>12</a:t>
            </a:fld>
            <a:endParaRPr lang="en-US" dirty="0"/>
          </a:p>
        </p:txBody>
      </p:sp>
    </p:spTree>
    <p:extLst>
      <p:ext uri="{BB962C8B-B14F-4D97-AF65-F5344CB8AC3E}">
        <p14:creationId xmlns:p14="http://schemas.microsoft.com/office/powerpoint/2010/main" val="18763037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We started to look into whether E.ON data passing H1 is driven by the cup2cup  TI Bias being unusually high… </a:t>
            </a:r>
          </a:p>
          <a:p>
            <a:pPr marL="171450" indent="-171450">
              <a:buFontTx/>
              <a:buChar char="-"/>
            </a:pPr>
            <a:r>
              <a:rPr lang="en-US" dirty="0"/>
              <a:t>And here is a first look at that investigation.  What we see is that compared to others cup2cup comparisons, the 4 E.ON projects that pass H1 do demonstrated larger bias than others….  Except for Cyan which is a </a:t>
            </a:r>
            <a:r>
              <a:rPr lang="en-US" dirty="0" err="1"/>
              <a:t>Thies</a:t>
            </a:r>
            <a:r>
              <a:rPr lang="en-US" dirty="0"/>
              <a:t> vs </a:t>
            </a:r>
            <a:r>
              <a:rPr lang="en-US" dirty="0" err="1"/>
              <a:t>Thies</a:t>
            </a:r>
            <a:r>
              <a:rPr lang="en-US" dirty="0"/>
              <a:t> comp.</a:t>
            </a:r>
          </a:p>
          <a:p>
            <a:pPr marL="171450" indent="-171450">
              <a:buFontTx/>
              <a:buChar char="-"/>
            </a:pPr>
            <a:endParaRPr lang="en-US" dirty="0"/>
          </a:p>
          <a:p>
            <a:pPr marL="171450" indent="-171450">
              <a:buFontTx/>
              <a:buChar char="-"/>
            </a:pPr>
            <a:r>
              <a:rPr lang="en-US" dirty="0"/>
              <a:t>Possible influencers:</a:t>
            </a:r>
          </a:p>
          <a:p>
            <a:pPr marL="171450" indent="-171450">
              <a:buFontTx/>
              <a:buChar char="-"/>
            </a:pPr>
            <a:r>
              <a:rPr lang="en-US" dirty="0"/>
              <a:t>E.ON/ Nordex data outliers are class 1 vs class 1 anemometer comparison.  GE data is now shown yet, by Dale mentioned in some cases he saw this larger bias for his </a:t>
            </a:r>
            <a:r>
              <a:rPr lang="en-US" dirty="0" err="1"/>
              <a:t>Windsensor</a:t>
            </a:r>
            <a:r>
              <a:rPr lang="en-US" dirty="0"/>
              <a:t> vs. </a:t>
            </a:r>
            <a:r>
              <a:rPr lang="en-US" dirty="0" err="1"/>
              <a:t>Thies</a:t>
            </a:r>
            <a:r>
              <a:rPr lang="en-US" dirty="0"/>
              <a:t> comparison as well.  So I think another hypothesis is forming that class 1 to class 1 </a:t>
            </a:r>
            <a:r>
              <a:rPr lang="en-US" dirty="0" err="1"/>
              <a:t>ane</a:t>
            </a:r>
            <a:r>
              <a:rPr lang="en-US" dirty="0"/>
              <a:t> bias could be higher than other </a:t>
            </a:r>
            <a:r>
              <a:rPr lang="en-US" dirty="0" err="1"/>
              <a:t>ane</a:t>
            </a:r>
            <a:r>
              <a:rPr lang="en-US" dirty="0"/>
              <a:t> comparisons?   But we need more data to tell and while we need to keep this finding in mind, it is not the goal of our tests so we should be careful of messaging that.</a:t>
            </a:r>
          </a:p>
          <a:p>
            <a:pPr marL="171450" indent="-171450">
              <a:buFontTx/>
              <a:buChar char="-"/>
            </a:pPr>
            <a:endParaRPr lang="en-US" dirty="0"/>
          </a:p>
          <a:p>
            <a:pPr marL="171450" indent="-171450">
              <a:buFontTx/>
              <a:buChar char="-"/>
            </a:pPr>
            <a:r>
              <a:rPr lang="en-US" dirty="0"/>
              <a:t>But there are a range of possible other influences</a:t>
            </a:r>
          </a:p>
          <a:p>
            <a:pPr marL="171450" indent="-171450">
              <a:buFontTx/>
              <a:buChar char="-"/>
            </a:pPr>
            <a:r>
              <a:rPr lang="en-US" dirty="0"/>
              <a:t>Anemometer calibration issues</a:t>
            </a:r>
          </a:p>
          <a:p>
            <a:pPr marL="171450" indent="-171450">
              <a:buFontTx/>
              <a:buChar char="-"/>
            </a:pPr>
            <a:r>
              <a:rPr lang="en-US" dirty="0"/>
              <a:t>Varying project characteristics (region, climate, season, number of samples, distance RSD to mast, </a:t>
            </a:r>
            <a:r>
              <a:rPr lang="en-US" dirty="0" err="1"/>
              <a:t>etc</a:t>
            </a:r>
            <a:r>
              <a:rPr lang="en-US" dirty="0"/>
              <a:t>)</a:t>
            </a:r>
          </a:p>
          <a:p>
            <a:pPr marL="171450" indent="-171450">
              <a:buFontTx/>
              <a:buChar char="-"/>
            </a:pPr>
            <a:r>
              <a:rPr lang="en-US" dirty="0"/>
              <a:t>Cleaning/tower distortion </a:t>
            </a:r>
          </a:p>
          <a:p>
            <a:pPr marL="171450" indent="-171450">
              <a:buFontTx/>
              <a:buChar char="-"/>
            </a:pPr>
            <a:r>
              <a:rPr lang="en-US" dirty="0"/>
              <a:t>So I think its important as a group, to the extent possible, we eliminate any drivers of bad quality input data to the tests for Phase 1 analysis.</a:t>
            </a:r>
          </a:p>
        </p:txBody>
      </p:sp>
      <p:sp>
        <p:nvSpPr>
          <p:cNvPr id="4" name="Slide Number Placeholder 3"/>
          <p:cNvSpPr>
            <a:spLocks noGrp="1"/>
          </p:cNvSpPr>
          <p:nvPr>
            <p:ph type="sldNum" sz="quarter" idx="10"/>
          </p:nvPr>
        </p:nvSpPr>
        <p:spPr/>
        <p:txBody>
          <a:bodyPr/>
          <a:lstStyle/>
          <a:p>
            <a:fld id="{3BD444F9-EA5D-4FC4-8A4F-BC87613706F9}" type="slidenum">
              <a:rPr lang="en-US" smtClean="0"/>
              <a:t>13</a:t>
            </a:fld>
            <a:endParaRPr lang="en-US" dirty="0"/>
          </a:p>
        </p:txBody>
      </p:sp>
    </p:spTree>
    <p:extLst>
      <p:ext uri="{BB962C8B-B14F-4D97-AF65-F5344CB8AC3E}">
        <p14:creationId xmlns:p14="http://schemas.microsoft.com/office/powerpoint/2010/main" val="7581267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Recall that H1 is that MBE between two anemometers is larger that MBE between </a:t>
            </a:r>
            <a:r>
              <a:rPr lang="en-US" dirty="0" err="1"/>
              <a:t>corr</a:t>
            </a:r>
            <a:r>
              <a:rPr lang="en-US" dirty="0"/>
              <a:t> RSD and anemometer.</a:t>
            </a:r>
          </a:p>
          <a:p>
            <a:pPr marL="171450" indent="-171450">
              <a:buFontTx/>
              <a:buChar char="-"/>
            </a:pPr>
            <a:r>
              <a:rPr lang="en-US" dirty="0"/>
              <a:t>So far, only EON has submitted RSD corrected data, and here are the results </a:t>
            </a:r>
          </a:p>
          <a:p>
            <a:pPr marL="171450" indent="-171450">
              <a:buFontTx/>
              <a:buChar char="-"/>
            </a:pPr>
            <a:endParaRPr lang="en-US" dirty="0"/>
          </a:p>
          <a:p>
            <a:pPr marL="171450" indent="-171450">
              <a:buFontTx/>
              <a:buChar char="-"/>
            </a:pPr>
            <a:r>
              <a:rPr lang="en-US" b="1" dirty="0"/>
              <a:t>Y axis is TI bias difference between the  absolute value of each comparisons bias. Where positive values represent </a:t>
            </a:r>
            <a:r>
              <a:rPr lang="en-US" b="1" dirty="0" err="1"/>
              <a:t>ane</a:t>
            </a:r>
            <a:r>
              <a:rPr lang="en-US" b="1" dirty="0"/>
              <a:t> to </a:t>
            </a:r>
            <a:r>
              <a:rPr lang="en-US" b="1" dirty="0" err="1"/>
              <a:t>ane</a:t>
            </a:r>
            <a:r>
              <a:rPr lang="en-US" b="1" dirty="0"/>
              <a:t> bias is greater RSD. Absolute value taken since we’re dealing with neg </a:t>
            </a:r>
            <a:r>
              <a:rPr lang="en-US" b="1" dirty="0" err="1"/>
              <a:t>pos</a:t>
            </a:r>
            <a:r>
              <a:rPr lang="en-US" b="1" dirty="0"/>
              <a:t> MBE.</a:t>
            </a:r>
          </a:p>
          <a:p>
            <a:pPr marL="171450" indent="-171450">
              <a:buFontTx/>
              <a:buChar char="-"/>
            </a:pPr>
            <a:r>
              <a:rPr lang="en-US" b="1" dirty="0"/>
              <a:t>So interpretation help on the right, positive values are showing that the ane2ane TI bias is greater than </a:t>
            </a:r>
            <a:r>
              <a:rPr lang="en-US" b="1" dirty="0" err="1"/>
              <a:t>corr</a:t>
            </a:r>
            <a:r>
              <a:rPr lang="en-US" b="1" dirty="0"/>
              <a:t> RSD to </a:t>
            </a:r>
            <a:r>
              <a:rPr lang="en-US" b="1" dirty="0" err="1"/>
              <a:t>ane</a:t>
            </a:r>
            <a:r>
              <a:rPr lang="en-US" b="1" dirty="0"/>
              <a:t> bias.</a:t>
            </a:r>
          </a:p>
          <a:p>
            <a:pPr marL="171450" indent="-171450">
              <a:buFontTx/>
              <a:buChar char="-"/>
            </a:pPr>
            <a:r>
              <a:rPr lang="en-US" dirty="0"/>
              <a:t>For example,</a:t>
            </a:r>
          </a:p>
          <a:p>
            <a:pPr marL="171450" indent="-171450">
              <a:buFontTx/>
              <a:buChar char="-"/>
            </a:pPr>
            <a:r>
              <a:rPr lang="en-US" dirty="0"/>
              <a:t>Positive </a:t>
            </a:r>
            <a:r>
              <a:rPr lang="en-US" dirty="0" err="1"/>
              <a:t>bc</a:t>
            </a:r>
            <a:r>
              <a:rPr lang="en-US" dirty="0"/>
              <a:t> more error from cup to cup than  RSD </a:t>
            </a:r>
            <a:r>
              <a:rPr lang="en-US" dirty="0" err="1"/>
              <a:t>corr</a:t>
            </a:r>
            <a:r>
              <a:rPr lang="en-US" dirty="0"/>
              <a:t> to cup. For example, project 2, abs value cup2cup bias 0.5 and  abs value RSD </a:t>
            </a:r>
            <a:r>
              <a:rPr lang="en-US" dirty="0" err="1"/>
              <a:t>cor</a:t>
            </a:r>
            <a:r>
              <a:rPr lang="en-US" dirty="0"/>
              <a:t> 2 cup bias 0.1= 0.4 positive meaning cup to cup MBE is 0.40 larger. Negative values indicate that H1 failed (corrected RSD to cup bias larger than cup to cup). </a:t>
            </a:r>
          </a:p>
          <a:p>
            <a:pPr marL="0" indent="0">
              <a:buFontTx/>
              <a:buNone/>
            </a:pPr>
            <a:endParaRPr lang="en-US" b="1" dirty="0"/>
          </a:p>
          <a:p>
            <a:pPr marL="171450" indent="-171450">
              <a:buFontTx/>
              <a:buChar char="-"/>
            </a:pPr>
            <a:r>
              <a:rPr lang="en-US" dirty="0"/>
              <a:t>And results show that indeed H1 passes for 4 of E.ON’s 5 projects  ( all 4 projects are </a:t>
            </a:r>
            <a:r>
              <a:rPr lang="en-US" dirty="0" err="1"/>
              <a:t>Windsensor</a:t>
            </a:r>
            <a:r>
              <a:rPr lang="en-US" dirty="0"/>
              <a:t> vs. </a:t>
            </a:r>
            <a:r>
              <a:rPr lang="en-US" dirty="0" err="1"/>
              <a:t>Thies</a:t>
            </a:r>
            <a:r>
              <a:rPr lang="en-US" dirty="0"/>
              <a:t> comparison as we saw last May during the CFARS presentation at NREL). H1 failed on E.ON;s </a:t>
            </a:r>
            <a:r>
              <a:rPr lang="en-US" dirty="0" err="1"/>
              <a:t>Thies</a:t>
            </a:r>
            <a:r>
              <a:rPr lang="en-US" dirty="0"/>
              <a:t> vs. Vector project.</a:t>
            </a:r>
          </a:p>
          <a:p>
            <a:pPr marL="171450" indent="-171450">
              <a:buFontTx/>
              <a:buChar char="-"/>
            </a:pPr>
            <a:endParaRPr lang="en-US" dirty="0"/>
          </a:p>
          <a:p>
            <a:pPr marL="171450" indent="-171450">
              <a:buFontTx/>
              <a:buChar char="-"/>
            </a:pPr>
            <a:r>
              <a:rPr lang="en-US" dirty="0"/>
              <a:t>Interestingly, they also show that bias difference  decreases as we increase in wind speeds (consistent with other plots), so bias differences decrease as we approach those more important wind speeds for loading.</a:t>
            </a:r>
          </a:p>
          <a:p>
            <a:pPr marL="171450" indent="-171450">
              <a:buFontTx/>
              <a:buChar char="-"/>
            </a:pPr>
            <a:endParaRPr lang="en-US" dirty="0"/>
          </a:p>
          <a:p>
            <a:endParaRPr lang="en-US" dirty="0"/>
          </a:p>
        </p:txBody>
      </p:sp>
      <p:sp>
        <p:nvSpPr>
          <p:cNvPr id="4" name="Slide Number Placeholder 3"/>
          <p:cNvSpPr>
            <a:spLocks noGrp="1"/>
          </p:cNvSpPr>
          <p:nvPr>
            <p:ph type="sldNum" sz="quarter" idx="10"/>
          </p:nvPr>
        </p:nvSpPr>
        <p:spPr/>
        <p:txBody>
          <a:bodyPr/>
          <a:lstStyle/>
          <a:p>
            <a:fld id="{3BD444F9-EA5D-4FC4-8A4F-BC87613706F9}" type="slidenum">
              <a:rPr lang="en-US" smtClean="0"/>
              <a:t>14</a:t>
            </a:fld>
            <a:endParaRPr lang="en-US" dirty="0"/>
          </a:p>
        </p:txBody>
      </p:sp>
    </p:spTree>
    <p:extLst>
      <p:ext uri="{BB962C8B-B14F-4D97-AF65-F5344CB8AC3E}">
        <p14:creationId xmlns:p14="http://schemas.microsoft.com/office/powerpoint/2010/main" val="40127289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Incorporate final few datasets – more WS vs. This required!</a:t>
            </a:r>
          </a:p>
          <a:p>
            <a:pPr marL="171450" indent="-171450">
              <a:buFontTx/>
              <a:buChar char="-"/>
            </a:pPr>
            <a:r>
              <a:rPr lang="en-US" dirty="0"/>
              <a:t>Group results based on similar project characteristics</a:t>
            </a:r>
          </a:p>
          <a:p>
            <a:pPr marL="171450" indent="-171450">
              <a:buFontTx/>
              <a:buChar char="-"/>
            </a:pPr>
            <a:r>
              <a:rPr lang="en-US" dirty="0"/>
              <a:t>Convert TI bias into load error </a:t>
            </a:r>
          </a:p>
          <a:p>
            <a:pPr marL="171450" indent="-171450">
              <a:buFontTx/>
              <a:buChar char="-"/>
            </a:pPr>
            <a:r>
              <a:rPr lang="en-US" dirty="0"/>
              <a:t>Conduct sensitivity study to determine valid min points per bin (</a:t>
            </a:r>
            <a:r>
              <a:rPr lang="en-US" dirty="0" err="1"/>
              <a:t>esp</a:t>
            </a:r>
            <a:r>
              <a:rPr lang="en-US" dirty="0"/>
              <a:t> key bins for load assessment)</a:t>
            </a:r>
          </a:p>
          <a:p>
            <a:pPr marL="171450" indent="-171450">
              <a:buFontTx/>
              <a:buChar char="-"/>
            </a:pPr>
            <a:r>
              <a:rPr lang="en-US" dirty="0"/>
              <a:t>Incorporate lessons learned in development of phase 2 tests ( code that cleans data? Code that cleans for tower distortion ?)</a:t>
            </a:r>
          </a:p>
          <a:p>
            <a:pPr marL="171450" indent="-171450">
              <a:buFontTx/>
              <a:buChar char="-"/>
            </a:pPr>
            <a:r>
              <a:rPr lang="en-US" dirty="0"/>
              <a:t>Launch Phase 2 tests </a:t>
            </a:r>
          </a:p>
          <a:p>
            <a:endParaRPr lang="en-US" dirty="0"/>
          </a:p>
        </p:txBody>
      </p:sp>
      <p:sp>
        <p:nvSpPr>
          <p:cNvPr id="4" name="Slide Number Placeholder 3"/>
          <p:cNvSpPr>
            <a:spLocks noGrp="1"/>
          </p:cNvSpPr>
          <p:nvPr>
            <p:ph type="sldNum" sz="quarter" idx="10"/>
          </p:nvPr>
        </p:nvSpPr>
        <p:spPr/>
        <p:txBody>
          <a:bodyPr/>
          <a:lstStyle/>
          <a:p>
            <a:fld id="{3BD444F9-EA5D-4FC4-8A4F-BC87613706F9}" type="slidenum">
              <a:rPr lang="en-US" smtClean="0"/>
              <a:t>16</a:t>
            </a:fld>
            <a:endParaRPr lang="en-US" dirty="0"/>
          </a:p>
        </p:txBody>
      </p:sp>
    </p:spTree>
    <p:extLst>
      <p:ext uri="{BB962C8B-B14F-4D97-AF65-F5344CB8AC3E}">
        <p14:creationId xmlns:p14="http://schemas.microsoft.com/office/powerpoint/2010/main" val="37646990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C63EF15-BD27-473E-B581-CE7C122194A2}" type="slidenum">
              <a:rPr lang="en-US" smtClean="0"/>
              <a:t>19</a:t>
            </a:fld>
            <a:endParaRPr lang="en-US"/>
          </a:p>
        </p:txBody>
      </p:sp>
    </p:spTree>
    <p:extLst>
      <p:ext uri="{BB962C8B-B14F-4D97-AF65-F5344CB8AC3E}">
        <p14:creationId xmlns:p14="http://schemas.microsoft.com/office/powerpoint/2010/main" val="3935583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Submission date closed a few weeks ago. So these results are our first look at </a:t>
            </a:r>
            <a:r>
              <a:rPr lang="en-US" dirty="0" err="1"/>
              <a:t>resulst</a:t>
            </a:r>
            <a:r>
              <a:rPr lang="en-US" dirty="0"/>
              <a:t>. </a:t>
            </a:r>
          </a:p>
        </p:txBody>
      </p:sp>
      <p:sp>
        <p:nvSpPr>
          <p:cNvPr id="4" name="Slide Number Placeholder 3"/>
          <p:cNvSpPr>
            <a:spLocks noGrp="1"/>
          </p:cNvSpPr>
          <p:nvPr>
            <p:ph type="sldNum" sz="quarter" idx="10"/>
          </p:nvPr>
        </p:nvSpPr>
        <p:spPr/>
        <p:txBody>
          <a:bodyPr/>
          <a:lstStyle/>
          <a:p>
            <a:fld id="{3BD444F9-EA5D-4FC4-8A4F-BC87613706F9}" type="slidenum">
              <a:rPr lang="en-US" smtClean="0"/>
              <a:t>21</a:t>
            </a:fld>
            <a:endParaRPr lang="en-US" dirty="0"/>
          </a:p>
        </p:txBody>
      </p:sp>
    </p:spTree>
    <p:extLst>
      <p:ext uri="{BB962C8B-B14F-4D97-AF65-F5344CB8AC3E}">
        <p14:creationId xmlns:p14="http://schemas.microsoft.com/office/powerpoint/2010/main" val="12186406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Submission date closed a few weeks ago. So these results are our first look at results.</a:t>
            </a:r>
          </a:p>
          <a:p>
            <a:r>
              <a:rPr lang="en-US" dirty="0"/>
              <a:t> </a:t>
            </a:r>
          </a:p>
        </p:txBody>
      </p:sp>
      <p:sp>
        <p:nvSpPr>
          <p:cNvPr id="4" name="Slide Number Placeholder 3"/>
          <p:cNvSpPr>
            <a:spLocks noGrp="1"/>
          </p:cNvSpPr>
          <p:nvPr>
            <p:ph type="sldNum" sz="quarter" idx="10"/>
          </p:nvPr>
        </p:nvSpPr>
        <p:spPr/>
        <p:txBody>
          <a:bodyPr/>
          <a:lstStyle/>
          <a:p>
            <a:fld id="{3BD444F9-EA5D-4FC4-8A4F-BC87613706F9}" type="slidenum">
              <a:rPr lang="en-US" smtClean="0"/>
              <a:t>22</a:t>
            </a:fld>
            <a:endParaRPr lang="en-US" dirty="0"/>
          </a:p>
        </p:txBody>
      </p:sp>
    </p:spTree>
    <p:extLst>
      <p:ext uri="{BB962C8B-B14F-4D97-AF65-F5344CB8AC3E}">
        <p14:creationId xmlns:p14="http://schemas.microsoft.com/office/powerpoint/2010/main" val="492808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a:t>
            </a:r>
            <a:r>
              <a:rPr lang="en-US" baseline="0" dirty="0"/>
              <a:t> the industry is most familiar with cup anemometry for TI measurements for SS assessment… which can have their challenges due to high costs of installation and maintenance, but also their immobility and limited measurement by height– esp. when we considering a market with higher turbine HHs.</a:t>
            </a:r>
          </a:p>
          <a:p>
            <a:endParaRPr lang="en-US" dirty="0"/>
          </a:p>
          <a:p>
            <a:r>
              <a:rPr lang="en-US" dirty="0"/>
              <a:t>RSDs provide a solution to this challenge, as it they</a:t>
            </a:r>
            <a:r>
              <a:rPr lang="en-US" baseline="0" dirty="0"/>
              <a:t> are mobile, can measure up to ~200m and above, however they measure TI different than cup anemometry, providing a volumetric estimate of TI, rather than a point measurement. </a:t>
            </a:r>
          </a:p>
          <a:p>
            <a:endParaRPr lang="en-US" baseline="0" dirty="0"/>
          </a:p>
          <a:p>
            <a:r>
              <a:rPr lang="en-US" baseline="0" dirty="0"/>
              <a:t>So while both cup and RSD TI measurements are “fruit” so to speak, one measurement is an apple the other an orange.</a:t>
            </a:r>
          </a:p>
          <a:p>
            <a:endParaRPr lang="en-US" baseline="0" dirty="0"/>
          </a:p>
          <a:p>
            <a:r>
              <a:rPr lang="en-US" baseline="0" dirty="0"/>
              <a:t>This fact can introduce challenges in interpretation of results if we try to use the apple’s methods with the orange data.</a:t>
            </a:r>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4C788022-2B66-4C3B-913E-DF7D5DD0D66A}" type="slidenum">
              <a:rPr lang="de-DE" smtClean="0"/>
              <a:t>2</a:t>
            </a:fld>
            <a:endParaRPr lang="de-DE" dirty="0"/>
          </a:p>
        </p:txBody>
      </p:sp>
    </p:spTree>
    <p:extLst>
      <p:ext uri="{BB962C8B-B14F-4D97-AF65-F5344CB8AC3E}">
        <p14:creationId xmlns:p14="http://schemas.microsoft.com/office/powerpoint/2010/main" val="529941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keeping in mind the motivation of this group to increase acceptance of RSD for site suitability purposes,</a:t>
            </a:r>
            <a:r>
              <a:rPr lang="en-US" baseline="0" dirty="0"/>
              <a:t> 2 major themes for approach emerged.</a:t>
            </a:r>
            <a:endParaRPr lang="en-US" dirty="0"/>
          </a:p>
          <a:p>
            <a:endParaRPr lang="en-US" dirty="0"/>
          </a:p>
          <a:p>
            <a:r>
              <a:rPr lang="en-GB" altLang="en-US" dirty="0">
                <a:latin typeface="Calibri" panose="020F0502020204030204" pitchFamily="34" charset="0"/>
                <a:cs typeface="Traditional Arabic" panose="02020603050405020304" pitchFamily="18" charset="-78"/>
              </a:rPr>
              <a:t>The first highlight in green reflects the direction the industry is already trending … Which is to correct RSD TI measurements to be more similar to trusted cup anemometry… And in this vein, the overarching question becomes what are the best methods</a:t>
            </a:r>
            <a:r>
              <a:rPr lang="en-GB" altLang="en-US" baseline="0" dirty="0">
                <a:latin typeface="Calibri" panose="020F0502020204030204" pitchFamily="34" charset="0"/>
                <a:cs typeface="Traditional Arabic" panose="02020603050405020304" pitchFamily="18" charset="-78"/>
              </a:rPr>
              <a:t> to perform that correction? </a:t>
            </a:r>
            <a:endParaRPr lang="en-GB" altLang="en-US" dirty="0">
              <a:latin typeface="Calibri" panose="020F0502020204030204" pitchFamily="34" charset="0"/>
              <a:cs typeface="Traditional Arabic" panose="02020603050405020304" pitchFamily="18" charset="-78"/>
            </a:endParaRPr>
          </a:p>
          <a:p>
            <a:endParaRPr lang="en-GB" altLang="en-US" dirty="0">
              <a:latin typeface="Calibri" panose="020F0502020204030204" pitchFamily="34" charset="0"/>
              <a:cs typeface="Traditional Arabic" panose="02020603050405020304" pitchFamily="18" charset="-78"/>
            </a:endParaRPr>
          </a:p>
          <a:p>
            <a:r>
              <a:rPr lang="en-GB" altLang="en-US" dirty="0">
                <a:latin typeface="Calibri" panose="020F0502020204030204" pitchFamily="34" charset="0"/>
                <a:cs typeface="Traditional Arabic" panose="02020603050405020304" pitchFamily="18" charset="-78"/>
              </a:rPr>
              <a:t>The second approach highlighted in blue is a bit more pioneering… </a:t>
            </a:r>
          </a:p>
          <a:p>
            <a:endParaRPr lang="en-GB" altLang="en-US" dirty="0">
              <a:latin typeface="Calibri" panose="020F0502020204030204" pitchFamily="34" charset="0"/>
              <a:cs typeface="Traditional Arabic" panose="02020603050405020304" pitchFamily="18" charset="-78"/>
            </a:endParaRPr>
          </a:p>
          <a:p>
            <a:r>
              <a:rPr lang="en-GB" altLang="en-US" dirty="0">
                <a:latin typeface="Calibri" panose="020F0502020204030204" pitchFamily="34" charset="0"/>
                <a:cs typeface="Traditional Arabic" panose="02020603050405020304" pitchFamily="18" charset="-78"/>
              </a:rPr>
              <a:t>It really gets</a:t>
            </a:r>
            <a:r>
              <a:rPr lang="en-GB" altLang="en-US" baseline="0" dirty="0">
                <a:latin typeface="Calibri" panose="020F0502020204030204" pitchFamily="34" charset="0"/>
                <a:cs typeface="Traditional Arabic" panose="02020603050405020304" pitchFamily="18" charset="-78"/>
              </a:rPr>
              <a:t> to the crux of the matter by targeting</a:t>
            </a:r>
            <a:r>
              <a:rPr lang="en-GB" altLang="en-US" dirty="0">
                <a:latin typeface="Calibri" panose="020F0502020204030204" pitchFamily="34" charset="0"/>
                <a:cs typeface="Traditional Arabic" panose="02020603050405020304" pitchFamily="18" charset="-78"/>
              </a:rPr>
              <a:t> the question of</a:t>
            </a:r>
            <a:r>
              <a:rPr lang="en-GB" altLang="en-US" baseline="0" dirty="0">
                <a:latin typeface="Calibri" panose="020F0502020204030204" pitchFamily="34" charset="0"/>
                <a:cs typeface="Traditional Arabic" panose="02020603050405020304" pitchFamily="18" charset="-78"/>
              </a:rPr>
              <a:t> what is the relationship between RSD </a:t>
            </a:r>
            <a:r>
              <a:rPr lang="en-GB" altLang="en-US" b="1" baseline="0" dirty="0">
                <a:latin typeface="Calibri" panose="020F0502020204030204" pitchFamily="34" charset="0"/>
                <a:cs typeface="Traditional Arabic" panose="02020603050405020304" pitchFamily="18" charset="-78"/>
              </a:rPr>
              <a:t>volumetric</a:t>
            </a:r>
            <a:r>
              <a:rPr lang="en-GB" altLang="en-US" baseline="0" dirty="0">
                <a:latin typeface="Calibri" panose="020F0502020204030204" pitchFamily="34" charset="0"/>
                <a:cs typeface="Traditional Arabic" panose="02020603050405020304" pitchFamily="18" charset="-78"/>
              </a:rPr>
              <a:t> TI and turbine design parameters and suitability?  SO how does RSD TI impact impacts fatigue loads on major turbine components (assuming it is different than cup TI).</a:t>
            </a:r>
          </a:p>
          <a:p>
            <a:endParaRPr lang="en-GB" altLang="en-US" baseline="0" dirty="0">
              <a:latin typeface="Calibri" panose="020F0502020204030204" pitchFamily="34" charset="0"/>
              <a:cs typeface="Traditional Arabic" panose="02020603050405020304" pitchFamily="18" charset="-78"/>
            </a:endParaRPr>
          </a:p>
          <a:p>
            <a:r>
              <a:rPr lang="en-US" baseline="0" dirty="0"/>
              <a:t>This approach will require more time and thought on scope, and it </a:t>
            </a:r>
            <a:r>
              <a:rPr lang="en-GB" altLang="en-US" dirty="0">
                <a:latin typeface="Calibri" panose="020F0502020204030204" pitchFamily="34" charset="0"/>
                <a:cs typeface="Traditional Arabic" panose="02020603050405020304" pitchFamily="18" charset="-78"/>
              </a:rPr>
              <a:t> would</a:t>
            </a:r>
            <a:r>
              <a:rPr lang="en-GB" altLang="en-US" baseline="0" dirty="0">
                <a:latin typeface="Calibri" panose="020F0502020204030204" pitchFamily="34" charset="0"/>
                <a:cs typeface="Traditional Arabic" panose="02020603050405020304" pitchFamily="18" charset="-78"/>
              </a:rPr>
              <a:t> involve </a:t>
            </a:r>
            <a:r>
              <a:rPr lang="en-GB" altLang="en-US" dirty="0">
                <a:latin typeface="Calibri" panose="020F0502020204030204" pitchFamily="34" charset="0"/>
                <a:cs typeface="Traditional Arabic" panose="02020603050405020304" pitchFamily="18" charset="-78"/>
              </a:rPr>
              <a:t>integration</a:t>
            </a:r>
            <a:r>
              <a:rPr lang="en-GB" altLang="en-US" baseline="0" dirty="0">
                <a:latin typeface="Calibri" panose="020F0502020204030204" pitchFamily="34" charset="0"/>
                <a:cs typeface="Traditional Arabic" panose="02020603050405020304" pitchFamily="18" charset="-78"/>
              </a:rPr>
              <a:t> of</a:t>
            </a:r>
            <a:r>
              <a:rPr lang="en-GB" altLang="en-US" dirty="0">
                <a:latin typeface="Calibri" panose="020F0502020204030204" pitchFamily="34" charset="0"/>
                <a:cs typeface="Traditional Arabic" panose="02020603050405020304" pitchFamily="18" charset="-78"/>
              </a:rPr>
              <a:t> RSD TI data into OEM tools so that we can build an evidence based understanding of the relationship.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When we look at these two approaches we </a:t>
            </a:r>
            <a:r>
              <a:rPr lang="en-US" baseline="0" dirty="0" err="1"/>
              <a:t>prob</a:t>
            </a:r>
            <a:r>
              <a:rPr lang="en-US" baseline="0" dirty="0"/>
              <a:t> all already agree that the </a:t>
            </a:r>
            <a:r>
              <a:rPr lang="en-US" dirty="0"/>
              <a:t>easier</a:t>
            </a:r>
            <a:r>
              <a:rPr lang="en-US" baseline="0" dirty="0"/>
              <a:t> path ahead is the one on the left, the RSD TI correction in simple terrain. But t</a:t>
            </a:r>
            <a:r>
              <a:rPr lang="en-US" dirty="0"/>
              <a:t>here</a:t>
            </a:r>
            <a:r>
              <a:rPr lang="en-US" baseline="0" dirty="0"/>
              <a:t> are p</a:t>
            </a:r>
            <a:r>
              <a:rPr lang="en-US" dirty="0"/>
              <a:t>ros and cons to each approach, and</a:t>
            </a:r>
            <a:r>
              <a:rPr lang="en-US" baseline="0" dirty="0"/>
              <a:t> I will live it up to this group to weigh those…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 </a:t>
            </a:r>
            <a:r>
              <a:rPr lang="en-US" dirty="0"/>
              <a:t>We as a</a:t>
            </a:r>
            <a:r>
              <a:rPr lang="en-US" baseline="0" dirty="0"/>
              <a:t> group need to decide which path we think is more achievable or if we want to do both in parallel….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But I think it is important that for both approaches, we as a group engage with OEMs at the onset – to find out how best we can get RSD accepted for suitability and make sure our results are meaningful and transferable to their methods and models.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4C788022-2B66-4C3B-913E-DF7D5DD0D66A}" type="slidenum">
              <a:rPr lang="de-DE" smtClean="0"/>
              <a:t>3</a:t>
            </a:fld>
            <a:endParaRPr lang="de-DE" dirty="0"/>
          </a:p>
        </p:txBody>
      </p:sp>
    </p:spTree>
    <p:extLst>
      <p:ext uri="{BB962C8B-B14F-4D97-AF65-F5344CB8AC3E}">
        <p14:creationId xmlns:p14="http://schemas.microsoft.com/office/powerpoint/2010/main" val="41187707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idea not new – see matt’ email from previous conference presentation..</a:t>
            </a:r>
          </a:p>
        </p:txBody>
      </p:sp>
      <p:sp>
        <p:nvSpPr>
          <p:cNvPr id="4" name="Slide Number Placeholder 3"/>
          <p:cNvSpPr>
            <a:spLocks noGrp="1"/>
          </p:cNvSpPr>
          <p:nvPr>
            <p:ph type="sldNum" sz="quarter" idx="10"/>
          </p:nvPr>
        </p:nvSpPr>
        <p:spPr/>
        <p:txBody>
          <a:bodyPr/>
          <a:lstStyle/>
          <a:p>
            <a:fld id="{3BD444F9-EA5D-4FC4-8A4F-BC87613706F9}" type="slidenum">
              <a:rPr lang="en-US" smtClean="0"/>
              <a:t>4</a:t>
            </a:fld>
            <a:endParaRPr lang="en-US" dirty="0"/>
          </a:p>
        </p:txBody>
      </p:sp>
    </p:spTree>
    <p:extLst>
      <p:ext uri="{BB962C8B-B14F-4D97-AF65-F5344CB8AC3E}">
        <p14:creationId xmlns:p14="http://schemas.microsoft.com/office/powerpoint/2010/main" val="413329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Help with justification of increasing our confidence of using RSD TI correction method; knowing we may not every perfectly reproduce the </a:t>
            </a:r>
            <a:r>
              <a:rPr lang="en-US" dirty="0" err="1"/>
              <a:t>ane</a:t>
            </a:r>
            <a:r>
              <a:rPr lang="en-US" dirty="0"/>
              <a:t> TI measurement.</a:t>
            </a:r>
          </a:p>
          <a:p>
            <a:endParaRPr lang="en-US" dirty="0"/>
          </a:p>
          <a:p>
            <a:r>
              <a:rPr lang="en-US" dirty="0"/>
              <a:t>Also allows us to establish a benchmark comfort level of acceptable TI bias with an anemometer with an RSD correction method applied.  For example, let’s say we find that ane2 </a:t>
            </a:r>
            <a:r>
              <a:rPr lang="en-US" dirty="0" err="1"/>
              <a:t>ane</a:t>
            </a:r>
            <a:r>
              <a:rPr lang="en-US" dirty="0"/>
              <a:t> bias on average is around 15 % then we might say having a baseline RSD TI correction method without that range is good enough.</a:t>
            </a:r>
          </a:p>
        </p:txBody>
      </p:sp>
      <p:sp>
        <p:nvSpPr>
          <p:cNvPr id="4" name="Slide Number Placeholder 3"/>
          <p:cNvSpPr>
            <a:spLocks noGrp="1"/>
          </p:cNvSpPr>
          <p:nvPr>
            <p:ph type="sldNum" sz="quarter" idx="10"/>
          </p:nvPr>
        </p:nvSpPr>
        <p:spPr/>
        <p:txBody>
          <a:bodyPr/>
          <a:lstStyle/>
          <a:p>
            <a:fld id="{3BD444F9-EA5D-4FC4-8A4F-BC87613706F9}" type="slidenum">
              <a:rPr lang="en-US" smtClean="0"/>
              <a:t>5</a:t>
            </a:fld>
            <a:endParaRPr lang="en-US" dirty="0"/>
          </a:p>
        </p:txBody>
      </p:sp>
    </p:spTree>
    <p:extLst>
      <p:ext uri="{BB962C8B-B14F-4D97-AF65-F5344CB8AC3E}">
        <p14:creationId xmlns:p14="http://schemas.microsoft.com/office/powerpoint/2010/main" val="1033875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Min ~ 3 months of data. Asked for standard cleaning of data. And specific requirement of tower distortion. </a:t>
            </a:r>
          </a:p>
          <a:p>
            <a:endParaRPr lang="en-US" dirty="0"/>
          </a:p>
          <a:p>
            <a:r>
              <a:rPr lang="en-US" dirty="0"/>
              <a:t> Anemometer Icing - WS Outliers &amp; Sensor Degradation</a:t>
            </a:r>
          </a:p>
          <a:p>
            <a:pPr marL="171450" indent="-171450">
              <a:buFontTx/>
              <a:buChar char="-"/>
            </a:pPr>
            <a:r>
              <a:rPr lang="en-US" dirty="0"/>
              <a:t>RSD Data Availability Check: </a:t>
            </a:r>
          </a:p>
          <a:p>
            <a:pPr marL="171450" indent="-171450">
              <a:buFontTx/>
              <a:buChar char="-"/>
            </a:pPr>
            <a:r>
              <a:rPr lang="en-US" dirty="0"/>
              <a:t>- RSD Low CNR - Valid wind directions for comparison chosen based on in-house mast flow distortion correction method</a:t>
            </a:r>
          </a:p>
        </p:txBody>
      </p:sp>
      <p:sp>
        <p:nvSpPr>
          <p:cNvPr id="4" name="Slide Number Placeholder 3"/>
          <p:cNvSpPr>
            <a:spLocks noGrp="1"/>
          </p:cNvSpPr>
          <p:nvPr>
            <p:ph type="sldNum" sz="quarter" idx="10"/>
          </p:nvPr>
        </p:nvSpPr>
        <p:spPr/>
        <p:txBody>
          <a:bodyPr/>
          <a:lstStyle/>
          <a:p>
            <a:fld id="{3BD444F9-EA5D-4FC4-8A4F-BC87613706F9}" type="slidenum">
              <a:rPr lang="en-US" smtClean="0"/>
              <a:t>6</a:t>
            </a:fld>
            <a:endParaRPr lang="en-US" dirty="0"/>
          </a:p>
        </p:txBody>
      </p:sp>
    </p:spTree>
    <p:extLst>
      <p:ext uri="{BB962C8B-B14F-4D97-AF65-F5344CB8AC3E}">
        <p14:creationId xmlns:p14="http://schemas.microsoft.com/office/powerpoint/2010/main" val="1971077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Needed a way to understand how far our average measurements were from the truth – in this case defined as the ref anemometer.   </a:t>
            </a:r>
          </a:p>
          <a:p>
            <a:endParaRPr lang="en-US" dirty="0"/>
          </a:p>
          <a:p>
            <a:r>
              <a:rPr lang="en-US" dirty="0"/>
              <a:t>So we decided to use the statistics metric MBE which provides a measurement of overall systematic error or average model bias, considering the error direction, thus positive and negative errors cancel out. </a:t>
            </a:r>
          </a:p>
        </p:txBody>
      </p:sp>
      <p:sp>
        <p:nvSpPr>
          <p:cNvPr id="4" name="Slide Number Placeholder 3"/>
          <p:cNvSpPr>
            <a:spLocks noGrp="1"/>
          </p:cNvSpPr>
          <p:nvPr>
            <p:ph type="sldNum" sz="quarter" idx="10"/>
          </p:nvPr>
        </p:nvSpPr>
        <p:spPr/>
        <p:txBody>
          <a:bodyPr/>
          <a:lstStyle/>
          <a:p>
            <a:fld id="{3BD444F9-EA5D-4FC4-8A4F-BC87613706F9}" type="slidenum">
              <a:rPr lang="en-US" smtClean="0"/>
              <a:t>8</a:t>
            </a:fld>
            <a:endParaRPr lang="en-US" dirty="0"/>
          </a:p>
        </p:txBody>
      </p:sp>
    </p:spTree>
    <p:extLst>
      <p:ext uri="{BB962C8B-B14F-4D97-AF65-F5344CB8AC3E}">
        <p14:creationId xmlns:p14="http://schemas.microsoft.com/office/powerpoint/2010/main" val="2317106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as a group that there would be a lot of value for SS assessment and event PPTs studies if we quantify how TI bias changes across varies wind speeds, particularly those important loads assessment.</a:t>
            </a:r>
          </a:p>
        </p:txBody>
      </p:sp>
      <p:sp>
        <p:nvSpPr>
          <p:cNvPr id="4" name="Slide Number Placeholder 3"/>
          <p:cNvSpPr>
            <a:spLocks noGrp="1"/>
          </p:cNvSpPr>
          <p:nvPr>
            <p:ph type="sldNum" sz="quarter" idx="10"/>
          </p:nvPr>
        </p:nvSpPr>
        <p:spPr/>
        <p:txBody>
          <a:bodyPr/>
          <a:lstStyle/>
          <a:p>
            <a:fld id="{3BD444F9-EA5D-4FC4-8A4F-BC87613706F9}" type="slidenum">
              <a:rPr lang="en-US" smtClean="0"/>
              <a:t>9</a:t>
            </a:fld>
            <a:endParaRPr lang="en-US" dirty="0"/>
          </a:p>
        </p:txBody>
      </p:sp>
    </p:spTree>
    <p:extLst>
      <p:ext uri="{BB962C8B-B14F-4D97-AF65-F5344CB8AC3E}">
        <p14:creationId xmlns:p14="http://schemas.microsoft.com/office/powerpoint/2010/main" val="660944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Truth be told, we started off trying to keep the work in excel given different backgrounds in programming… </a:t>
            </a:r>
          </a:p>
          <a:p>
            <a:endParaRPr lang="en-US" dirty="0"/>
          </a:p>
          <a:p>
            <a:r>
              <a:rPr lang="en-US" dirty="0"/>
              <a:t>however… as our ideas advanced on the stats we would like to see, we realized that we needed a more efficient way to run calculations and also eliminate possible user error in </a:t>
            </a:r>
            <a:r>
              <a:rPr lang="en-US" dirty="0" err="1"/>
              <a:t>calcuations</a:t>
            </a:r>
            <a:r>
              <a:rPr lang="en-US" dirty="0"/>
              <a:t>. </a:t>
            </a:r>
          </a:p>
        </p:txBody>
      </p:sp>
      <p:sp>
        <p:nvSpPr>
          <p:cNvPr id="4" name="Slide Number Placeholder 3"/>
          <p:cNvSpPr>
            <a:spLocks noGrp="1"/>
          </p:cNvSpPr>
          <p:nvPr>
            <p:ph type="sldNum" sz="quarter" idx="10"/>
          </p:nvPr>
        </p:nvSpPr>
        <p:spPr/>
        <p:txBody>
          <a:bodyPr/>
          <a:lstStyle/>
          <a:p>
            <a:fld id="{3BD444F9-EA5D-4FC4-8A4F-BC87613706F9}" type="slidenum">
              <a:rPr lang="en-US" smtClean="0"/>
              <a:t>10</a:t>
            </a:fld>
            <a:endParaRPr lang="en-US" dirty="0"/>
          </a:p>
        </p:txBody>
      </p:sp>
    </p:spTree>
    <p:extLst>
      <p:ext uri="{BB962C8B-B14F-4D97-AF65-F5344CB8AC3E}">
        <p14:creationId xmlns:p14="http://schemas.microsoft.com/office/powerpoint/2010/main" val="212978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34EBC-FE91-4F54-A6CD-60ACC82629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073A34E-2E35-44E9-8771-75495A8913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CB42C8C-7014-4B0E-A1A1-595C50C0C6A4}"/>
              </a:ext>
            </a:extLst>
          </p:cNvPr>
          <p:cNvSpPr>
            <a:spLocks noGrp="1"/>
          </p:cNvSpPr>
          <p:nvPr>
            <p:ph type="dt" sz="half" idx="10"/>
          </p:nvPr>
        </p:nvSpPr>
        <p:spPr/>
        <p:txBody>
          <a:bodyPr/>
          <a:lstStyle/>
          <a:p>
            <a:fld id="{73E814C9-1D3F-4B00-8B76-5D94346CC065}" type="datetime1">
              <a:rPr lang="en-US" smtClean="0"/>
              <a:t>3/6/2019</a:t>
            </a:fld>
            <a:endParaRPr lang="en-US" dirty="0"/>
          </a:p>
        </p:txBody>
      </p:sp>
      <p:sp>
        <p:nvSpPr>
          <p:cNvPr id="5" name="Footer Placeholder 4">
            <a:extLst>
              <a:ext uri="{FF2B5EF4-FFF2-40B4-BE49-F238E27FC236}">
                <a16:creationId xmlns:a16="http://schemas.microsoft.com/office/drawing/2014/main" id="{9301EAAC-616F-4332-AB8C-8ABF059344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7955EC-1A61-494F-BEAC-21F023B6BDCA}"/>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2196349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FC8BB-AB01-42E4-B0F9-C7D6F6AC6A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4852E1D-715A-412D-A90B-5317BC5047A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396352-6660-4624-9028-D1E2F1D8507C}"/>
              </a:ext>
            </a:extLst>
          </p:cNvPr>
          <p:cNvSpPr>
            <a:spLocks noGrp="1"/>
          </p:cNvSpPr>
          <p:nvPr>
            <p:ph type="dt" sz="half" idx="10"/>
          </p:nvPr>
        </p:nvSpPr>
        <p:spPr/>
        <p:txBody>
          <a:bodyPr/>
          <a:lstStyle/>
          <a:p>
            <a:fld id="{76C25209-9AE0-43FC-A7B4-2FFFD9824F0F}" type="datetime1">
              <a:rPr lang="en-US" smtClean="0"/>
              <a:t>3/6/2019</a:t>
            </a:fld>
            <a:endParaRPr lang="en-US" dirty="0"/>
          </a:p>
        </p:txBody>
      </p:sp>
      <p:sp>
        <p:nvSpPr>
          <p:cNvPr id="5" name="Footer Placeholder 4">
            <a:extLst>
              <a:ext uri="{FF2B5EF4-FFF2-40B4-BE49-F238E27FC236}">
                <a16:creationId xmlns:a16="http://schemas.microsoft.com/office/drawing/2014/main" id="{54917EF9-E5B8-48B9-97F5-3400F40F1E2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A7FC4ED-557A-4D1D-9508-1284FEED2C38}"/>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3272508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465D33-6F25-4AB3-9730-8A7B25D7F0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0A072A-427A-405F-A7D1-F07C2C207A8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91D79A-8786-477B-852E-7AF0DDF7C4EF}"/>
              </a:ext>
            </a:extLst>
          </p:cNvPr>
          <p:cNvSpPr>
            <a:spLocks noGrp="1"/>
          </p:cNvSpPr>
          <p:nvPr>
            <p:ph type="dt" sz="half" idx="10"/>
          </p:nvPr>
        </p:nvSpPr>
        <p:spPr/>
        <p:txBody>
          <a:bodyPr/>
          <a:lstStyle/>
          <a:p>
            <a:fld id="{CCC0E0F1-81E8-45C4-9C8F-861F956D6ACE}" type="datetime1">
              <a:rPr lang="en-US" smtClean="0"/>
              <a:t>3/6/2019</a:t>
            </a:fld>
            <a:endParaRPr lang="en-US" dirty="0"/>
          </a:p>
        </p:txBody>
      </p:sp>
      <p:sp>
        <p:nvSpPr>
          <p:cNvPr id="5" name="Footer Placeholder 4">
            <a:extLst>
              <a:ext uri="{FF2B5EF4-FFF2-40B4-BE49-F238E27FC236}">
                <a16:creationId xmlns:a16="http://schemas.microsoft.com/office/drawing/2014/main" id="{854E8BD6-C2AA-4671-B6E9-781F3F4FFCA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CF944AB-9CE8-4A9A-BEFA-34C90F229AA5}"/>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35656112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Front Cover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873BD5C-854D-408D-AE5A-10124BB26E62}"/>
              </a:ext>
            </a:extLst>
          </p:cNvPr>
          <p:cNvSpPr/>
          <p:nvPr userDrawn="1"/>
        </p:nvSpPr>
        <p:spPr>
          <a:xfrm>
            <a:off x="0" y="0"/>
            <a:ext cx="12192000"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30AD1F0C-6EA2-4F3C-A2F4-80C2A0FFA50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27436"/>
          <a:stretch/>
        </p:blipFill>
        <p:spPr>
          <a:xfrm>
            <a:off x="0" y="1"/>
            <a:ext cx="12192000" cy="6781800"/>
          </a:xfrm>
          <a:prstGeom prst="rect">
            <a:avLst/>
          </a:prstGeom>
          <a:effectLst>
            <a:outerShdw blurRad="50800" dist="38100" dir="2700000" algn="tl" rotWithShape="0">
              <a:schemeClr val="accent1">
                <a:lumMod val="75000"/>
                <a:alpha val="40000"/>
              </a:schemeClr>
            </a:outerShdw>
          </a:effectLst>
        </p:spPr>
      </p:pic>
      <p:cxnSp>
        <p:nvCxnSpPr>
          <p:cNvPr id="3" name="Straight Connector 2">
            <a:extLst>
              <a:ext uri="{FF2B5EF4-FFF2-40B4-BE49-F238E27FC236}">
                <a16:creationId xmlns:a16="http://schemas.microsoft.com/office/drawing/2014/main" id="{3A9131EF-3B66-4687-B476-109D4CF6D46D}"/>
              </a:ext>
            </a:extLst>
          </p:cNvPr>
          <p:cNvCxnSpPr/>
          <p:nvPr userDrawn="1"/>
        </p:nvCxnSpPr>
        <p:spPr>
          <a:xfrm>
            <a:off x="1822449" y="3505200"/>
            <a:ext cx="86868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771CFB3C-C16B-4A60-94BA-D0FAD433DF08}"/>
              </a:ext>
            </a:extLst>
          </p:cNvPr>
          <p:cNvPicPr>
            <a:picLocks noChangeAspect="1"/>
          </p:cNvPicPr>
          <p:nvPr userDrawn="1"/>
        </p:nvPicPr>
        <p:blipFill>
          <a:blip r:embed="rId3"/>
          <a:stretch>
            <a:fillRect/>
          </a:stretch>
        </p:blipFill>
        <p:spPr>
          <a:xfrm>
            <a:off x="304800" y="3810000"/>
            <a:ext cx="3352800" cy="2014983"/>
          </a:xfrm>
          <a:prstGeom prst="rect">
            <a:avLst/>
          </a:prstGeom>
          <a:effectLst>
            <a:outerShdw blurRad="50800" dist="38100" dir="5400000" algn="t" rotWithShape="0">
              <a:prstClr val="black">
                <a:alpha val="40000"/>
              </a:prstClr>
            </a:outerShdw>
            <a:softEdge rad="63500"/>
          </a:effectLst>
        </p:spPr>
      </p:pic>
    </p:spTree>
    <p:extLst>
      <p:ext uri="{BB962C8B-B14F-4D97-AF65-F5344CB8AC3E}">
        <p14:creationId xmlns:p14="http://schemas.microsoft.com/office/powerpoint/2010/main" val="274417998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 orange (confidential not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2B6D1926-E37F-4EF8-80DA-FA4AE876CD7A}"/>
              </a:ext>
            </a:extLst>
          </p:cNvPr>
          <p:cNvSpPr>
            <a:spLocks noGrp="1"/>
          </p:cNvSpPr>
          <p:nvPr>
            <p:ph type="title" hasCustomPrompt="1"/>
          </p:nvPr>
        </p:nvSpPr>
        <p:spPr>
          <a:xfrm>
            <a:off x="0" y="104190"/>
            <a:ext cx="10899648" cy="362055"/>
          </a:xfrm>
          <a:prstGeom prst="rect">
            <a:avLst/>
          </a:prstGeom>
        </p:spPr>
        <p:txBody>
          <a:bodyPr lIns="360000">
            <a:noAutofit/>
          </a:bodyPr>
          <a:lstStyle>
            <a:lvl1pPr algn="l">
              <a:defRPr sz="2133" b="1">
                <a:solidFill>
                  <a:schemeClr val="bg2"/>
                </a:solidFill>
              </a:defRPr>
            </a:lvl1pPr>
          </a:lstStyle>
          <a:p>
            <a:r>
              <a:rPr lang="en-US" dirty="0"/>
              <a:t>Click to add title</a:t>
            </a:r>
          </a:p>
        </p:txBody>
      </p:sp>
      <p:sp>
        <p:nvSpPr>
          <p:cNvPr id="11" name="Slide Number Placeholder 5">
            <a:extLst>
              <a:ext uri="{FF2B5EF4-FFF2-40B4-BE49-F238E27FC236}">
                <a16:creationId xmlns:a16="http://schemas.microsoft.com/office/drawing/2014/main" id="{33BC18B2-A7D4-44C5-A617-C4B1B2D61BFF}"/>
              </a:ext>
            </a:extLst>
          </p:cNvPr>
          <p:cNvSpPr>
            <a:spLocks noGrp="1"/>
          </p:cNvSpPr>
          <p:nvPr>
            <p:ph type="sldNum" sz="quarter" idx="10"/>
          </p:nvPr>
        </p:nvSpPr>
        <p:spPr>
          <a:xfrm>
            <a:off x="11582400" y="6415618"/>
            <a:ext cx="508000" cy="366183"/>
          </a:xfrm>
          <a:prstGeom prst="rect">
            <a:avLst/>
          </a:prstGeom>
        </p:spPr>
        <p:txBody>
          <a:bodyPr/>
          <a:lstStyle>
            <a:lvl1pPr algn="r">
              <a:defRPr sz="1067">
                <a:solidFill>
                  <a:srgbClr val="6A737B"/>
                </a:solidFill>
                <a:latin typeface="+mj-lt"/>
              </a:defRPr>
            </a:lvl1pPr>
          </a:lstStyle>
          <a:p>
            <a:pPr>
              <a:defRPr/>
            </a:pPr>
            <a:fld id="{D781A3D0-94F4-433B-807F-7B6F6CFF0DB7}" type="slidenum">
              <a:rPr lang="en-US" altLang="en-US" smtClean="0"/>
              <a:pPr>
                <a:defRPr/>
              </a:pPr>
              <a:t>‹#›</a:t>
            </a:fld>
            <a:endParaRPr lang="en-US" altLang="en-US" dirty="0"/>
          </a:p>
        </p:txBody>
      </p:sp>
      <p:sp>
        <p:nvSpPr>
          <p:cNvPr id="5" name="Text Placeholder 4">
            <a:extLst>
              <a:ext uri="{FF2B5EF4-FFF2-40B4-BE49-F238E27FC236}">
                <a16:creationId xmlns:a16="http://schemas.microsoft.com/office/drawing/2014/main" id="{E20A0CFB-30C6-48C8-AF4E-DDCCA2084AA1}"/>
              </a:ext>
            </a:extLst>
          </p:cNvPr>
          <p:cNvSpPr>
            <a:spLocks noGrp="1"/>
          </p:cNvSpPr>
          <p:nvPr>
            <p:ph type="body" sz="quarter" idx="11"/>
          </p:nvPr>
        </p:nvSpPr>
        <p:spPr>
          <a:xfrm>
            <a:off x="384131" y="1031210"/>
            <a:ext cx="6530236" cy="4442535"/>
          </a:xfrm>
          <a:prstGeom prst="rect">
            <a:avLst/>
          </a:prstGeom>
        </p:spPr>
        <p:txBody>
          <a:bodyPr/>
          <a:lstStyle>
            <a:lvl1pPr marL="0" indent="0">
              <a:buNone/>
              <a:defRPr sz="1867">
                <a:solidFill>
                  <a:schemeClr val="tx1">
                    <a:lumMod val="75000"/>
                    <a:lumOff val="25000"/>
                  </a:schemeClr>
                </a:solidFill>
              </a:defRPr>
            </a:lvl1pPr>
            <a:lvl2pPr>
              <a:defRPr sz="1867">
                <a:solidFill>
                  <a:schemeClr val="tx1">
                    <a:lumMod val="75000"/>
                    <a:lumOff val="25000"/>
                  </a:schemeClr>
                </a:solidFill>
              </a:defRPr>
            </a:lvl2pPr>
            <a:lvl3pPr>
              <a:defRPr sz="1867">
                <a:solidFill>
                  <a:schemeClr val="tx1">
                    <a:lumMod val="75000"/>
                    <a:lumOff val="25000"/>
                  </a:schemeClr>
                </a:solidFill>
              </a:defRPr>
            </a:lvl3pPr>
            <a:lvl4pPr>
              <a:defRPr sz="1867">
                <a:solidFill>
                  <a:schemeClr val="tx1">
                    <a:lumMod val="75000"/>
                    <a:lumOff val="25000"/>
                  </a:schemeClr>
                </a:solidFill>
              </a:defRPr>
            </a:lvl4pPr>
            <a:lvl5pPr>
              <a:defRPr sz="1867">
                <a:solidFill>
                  <a:schemeClr val="tx1">
                    <a:lumMod val="75000"/>
                    <a:lumOff val="2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6" name="Picture 5">
            <a:extLst>
              <a:ext uri="{FF2B5EF4-FFF2-40B4-BE49-F238E27FC236}">
                <a16:creationId xmlns:a16="http://schemas.microsoft.com/office/drawing/2014/main" id="{2EACAE63-0B40-4A15-BEA6-8BC670450095}"/>
              </a:ext>
            </a:extLst>
          </p:cNvPr>
          <p:cNvPicPr>
            <a:picLocks noChangeAspect="1"/>
          </p:cNvPicPr>
          <p:nvPr userDrawn="1"/>
        </p:nvPicPr>
        <p:blipFill>
          <a:blip r:embed="rId2"/>
          <a:stretch>
            <a:fillRect/>
          </a:stretch>
        </p:blipFill>
        <p:spPr>
          <a:xfrm>
            <a:off x="10413190" y="26158"/>
            <a:ext cx="1704506" cy="1024383"/>
          </a:xfrm>
          <a:prstGeom prst="rect">
            <a:avLst/>
          </a:prstGeom>
          <a:effectLst>
            <a:outerShdw blurRad="50800" dist="38100" dir="5400000" algn="t" rotWithShape="0">
              <a:prstClr val="black">
                <a:alpha val="40000"/>
              </a:prstClr>
            </a:outerShdw>
            <a:softEdge rad="63500"/>
          </a:effectLst>
        </p:spPr>
      </p:pic>
    </p:spTree>
    <p:extLst>
      <p:ext uri="{BB962C8B-B14F-4D97-AF65-F5344CB8AC3E}">
        <p14:creationId xmlns:p14="http://schemas.microsoft.com/office/powerpoint/2010/main" val="259661059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BD89F-D75C-4BD1-BEF7-84DF6B8FFA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279E3A-C10D-421B-AB6C-931DB4835C2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467C7F-DCCD-4840-8E4B-DBB616804BEC}"/>
              </a:ext>
            </a:extLst>
          </p:cNvPr>
          <p:cNvSpPr>
            <a:spLocks noGrp="1"/>
          </p:cNvSpPr>
          <p:nvPr>
            <p:ph type="dt" sz="half" idx="10"/>
          </p:nvPr>
        </p:nvSpPr>
        <p:spPr/>
        <p:txBody>
          <a:bodyPr/>
          <a:lstStyle/>
          <a:p>
            <a:fld id="{0F09326A-849B-410B-ABE5-63E56812E0E0}" type="datetime1">
              <a:rPr lang="en-US" smtClean="0"/>
              <a:t>3/6/2019</a:t>
            </a:fld>
            <a:endParaRPr lang="en-US" dirty="0"/>
          </a:p>
        </p:txBody>
      </p:sp>
      <p:sp>
        <p:nvSpPr>
          <p:cNvPr id="5" name="Footer Placeholder 4">
            <a:extLst>
              <a:ext uri="{FF2B5EF4-FFF2-40B4-BE49-F238E27FC236}">
                <a16:creationId xmlns:a16="http://schemas.microsoft.com/office/drawing/2014/main" id="{70C91874-ECA8-41FE-B633-05AC299795F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A64EF3C-1665-4E96-8248-E2A14368CC43}"/>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3410895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B5589-2F41-4DE2-B4D0-AB02B30E79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D4B4A7-0C8F-4123-A9F7-8B1DFA6FF7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9F05036-86C0-4C2B-9A21-16B3694DB628}"/>
              </a:ext>
            </a:extLst>
          </p:cNvPr>
          <p:cNvSpPr>
            <a:spLocks noGrp="1"/>
          </p:cNvSpPr>
          <p:nvPr>
            <p:ph type="dt" sz="half" idx="10"/>
          </p:nvPr>
        </p:nvSpPr>
        <p:spPr/>
        <p:txBody>
          <a:bodyPr/>
          <a:lstStyle/>
          <a:p>
            <a:fld id="{11BB64CB-84F9-4C0B-9B8E-4D171602CCB7}" type="datetime1">
              <a:rPr lang="en-US" smtClean="0"/>
              <a:t>3/6/2019</a:t>
            </a:fld>
            <a:endParaRPr lang="en-US" dirty="0"/>
          </a:p>
        </p:txBody>
      </p:sp>
      <p:sp>
        <p:nvSpPr>
          <p:cNvPr id="5" name="Footer Placeholder 4">
            <a:extLst>
              <a:ext uri="{FF2B5EF4-FFF2-40B4-BE49-F238E27FC236}">
                <a16:creationId xmlns:a16="http://schemas.microsoft.com/office/drawing/2014/main" id="{D7C9DEE6-373E-4AED-92AF-DCA3E749B5B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6CCD124-412F-4385-A870-3EE0F5C5E9E7}"/>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16401461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D52A8-0C78-4D97-9F75-82825AE6AF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15B809-1DF5-4774-A2DD-A7211372E02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A1E39F8-A0EC-4BA9-A593-92D6A0584C9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A9B9E8-9D35-4600-8EE8-EEB06254C6B6}"/>
              </a:ext>
            </a:extLst>
          </p:cNvPr>
          <p:cNvSpPr>
            <a:spLocks noGrp="1"/>
          </p:cNvSpPr>
          <p:nvPr>
            <p:ph type="dt" sz="half" idx="10"/>
          </p:nvPr>
        </p:nvSpPr>
        <p:spPr/>
        <p:txBody>
          <a:bodyPr/>
          <a:lstStyle/>
          <a:p>
            <a:fld id="{A5AA6703-74CF-4959-924F-E605EFF1A884}" type="datetime1">
              <a:rPr lang="en-US" smtClean="0"/>
              <a:t>3/6/2019</a:t>
            </a:fld>
            <a:endParaRPr lang="en-US" dirty="0"/>
          </a:p>
        </p:txBody>
      </p:sp>
      <p:sp>
        <p:nvSpPr>
          <p:cNvPr id="6" name="Footer Placeholder 5">
            <a:extLst>
              <a:ext uri="{FF2B5EF4-FFF2-40B4-BE49-F238E27FC236}">
                <a16:creationId xmlns:a16="http://schemas.microsoft.com/office/drawing/2014/main" id="{68D11789-71FB-44DC-AEB5-B62BCC19EF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88C5F88-CA8F-4AAE-8BFA-2F8D21E868A5}"/>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367261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31594-C77A-4D66-B8B9-3BF757F187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542996F-4FAC-47A1-A268-4405840CF5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21E3FAD-8332-451B-989F-CDF0514C734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9B52F7-708D-4B54-AC23-061CD25D84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67038C2-71A5-4DF5-975F-0077E7C75CA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79EFEA3-B019-47FD-A9B9-FC04F5A7390E}"/>
              </a:ext>
            </a:extLst>
          </p:cNvPr>
          <p:cNvSpPr>
            <a:spLocks noGrp="1"/>
          </p:cNvSpPr>
          <p:nvPr>
            <p:ph type="dt" sz="half" idx="10"/>
          </p:nvPr>
        </p:nvSpPr>
        <p:spPr/>
        <p:txBody>
          <a:bodyPr/>
          <a:lstStyle/>
          <a:p>
            <a:fld id="{1F807399-ADC6-4E5A-B6CC-C76742830551}" type="datetime1">
              <a:rPr lang="en-US" smtClean="0"/>
              <a:t>3/6/2019</a:t>
            </a:fld>
            <a:endParaRPr lang="en-US" dirty="0"/>
          </a:p>
        </p:txBody>
      </p:sp>
      <p:sp>
        <p:nvSpPr>
          <p:cNvPr id="8" name="Footer Placeholder 7">
            <a:extLst>
              <a:ext uri="{FF2B5EF4-FFF2-40B4-BE49-F238E27FC236}">
                <a16:creationId xmlns:a16="http://schemas.microsoft.com/office/drawing/2014/main" id="{665ED007-8A71-4668-B599-66D41E34E73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C6A949-3BFD-457D-8657-AA02F7A57548}"/>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2999770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20A0F-08B9-498F-AC41-71F3EE29FD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C2BCF16-E396-4F03-9511-ECE1462ED479}"/>
              </a:ext>
            </a:extLst>
          </p:cNvPr>
          <p:cNvSpPr>
            <a:spLocks noGrp="1"/>
          </p:cNvSpPr>
          <p:nvPr>
            <p:ph type="dt" sz="half" idx="10"/>
          </p:nvPr>
        </p:nvSpPr>
        <p:spPr/>
        <p:txBody>
          <a:bodyPr/>
          <a:lstStyle/>
          <a:p>
            <a:fld id="{69026794-F40E-49BF-91ED-ADD6C5C8F6EB}" type="datetime1">
              <a:rPr lang="en-US" smtClean="0"/>
              <a:t>3/6/2019</a:t>
            </a:fld>
            <a:endParaRPr lang="en-US" dirty="0"/>
          </a:p>
        </p:txBody>
      </p:sp>
      <p:sp>
        <p:nvSpPr>
          <p:cNvPr id="4" name="Footer Placeholder 3">
            <a:extLst>
              <a:ext uri="{FF2B5EF4-FFF2-40B4-BE49-F238E27FC236}">
                <a16:creationId xmlns:a16="http://schemas.microsoft.com/office/drawing/2014/main" id="{B30212F5-D64A-436D-932B-5B567978F63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21EC30E-A3D4-4A20-B62B-556FE5BCACB1}"/>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13920708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C7D3FE-8A6D-412B-A971-77FDB8CB3A8B}"/>
              </a:ext>
            </a:extLst>
          </p:cNvPr>
          <p:cNvSpPr>
            <a:spLocks noGrp="1"/>
          </p:cNvSpPr>
          <p:nvPr>
            <p:ph type="dt" sz="half" idx="10"/>
          </p:nvPr>
        </p:nvSpPr>
        <p:spPr/>
        <p:txBody>
          <a:bodyPr/>
          <a:lstStyle/>
          <a:p>
            <a:fld id="{BDA6EC3E-2ABA-4068-8732-0CF174A88146}" type="datetime1">
              <a:rPr lang="en-US" smtClean="0"/>
              <a:t>3/6/2019</a:t>
            </a:fld>
            <a:endParaRPr lang="en-US" dirty="0"/>
          </a:p>
        </p:txBody>
      </p:sp>
      <p:sp>
        <p:nvSpPr>
          <p:cNvPr id="3" name="Footer Placeholder 2">
            <a:extLst>
              <a:ext uri="{FF2B5EF4-FFF2-40B4-BE49-F238E27FC236}">
                <a16:creationId xmlns:a16="http://schemas.microsoft.com/office/drawing/2014/main" id="{A257512D-21F5-4D9E-A131-3FB8E8F3EE9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47DA7BE7-A546-4948-9F9D-338436A38EFA}"/>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2229136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A8635-FC53-4EFB-9CAD-2DEF1F5332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DFA554-D7DA-4A62-B013-48A6653E53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FDAF8A-201C-47A3-969A-556E5D63D6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97538BC-5D49-4761-8137-F64349ADA30E}"/>
              </a:ext>
            </a:extLst>
          </p:cNvPr>
          <p:cNvSpPr>
            <a:spLocks noGrp="1"/>
          </p:cNvSpPr>
          <p:nvPr>
            <p:ph type="dt" sz="half" idx="10"/>
          </p:nvPr>
        </p:nvSpPr>
        <p:spPr/>
        <p:txBody>
          <a:bodyPr/>
          <a:lstStyle/>
          <a:p>
            <a:fld id="{1B9AB624-EB10-4467-9B86-E17E115F4E4C}" type="datetime1">
              <a:rPr lang="en-US" smtClean="0"/>
              <a:t>3/6/2019</a:t>
            </a:fld>
            <a:endParaRPr lang="en-US" dirty="0"/>
          </a:p>
        </p:txBody>
      </p:sp>
      <p:sp>
        <p:nvSpPr>
          <p:cNvPr id="6" name="Footer Placeholder 5">
            <a:extLst>
              <a:ext uri="{FF2B5EF4-FFF2-40B4-BE49-F238E27FC236}">
                <a16:creationId xmlns:a16="http://schemas.microsoft.com/office/drawing/2014/main" id="{3AA91BD5-62F3-4639-A485-4DD3DD11993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5849591-28CF-4D42-917A-DFD300622918}"/>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1452841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A0F9F-56AA-4F85-A86D-88C76072E0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249986-260A-49A8-ABB1-EADEC76C56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D4BAEB61-0987-41E2-A48D-2791527F9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559E02F-1581-4A76-9AC9-6141E20C16BE}"/>
              </a:ext>
            </a:extLst>
          </p:cNvPr>
          <p:cNvSpPr>
            <a:spLocks noGrp="1"/>
          </p:cNvSpPr>
          <p:nvPr>
            <p:ph type="dt" sz="half" idx="10"/>
          </p:nvPr>
        </p:nvSpPr>
        <p:spPr/>
        <p:txBody>
          <a:bodyPr/>
          <a:lstStyle/>
          <a:p>
            <a:fld id="{50CDFF81-6BE9-446F-8074-39659F4DB209}" type="datetime1">
              <a:rPr lang="en-US" smtClean="0"/>
              <a:t>3/6/2019</a:t>
            </a:fld>
            <a:endParaRPr lang="en-US" dirty="0"/>
          </a:p>
        </p:txBody>
      </p:sp>
      <p:sp>
        <p:nvSpPr>
          <p:cNvPr id="6" name="Footer Placeholder 5">
            <a:extLst>
              <a:ext uri="{FF2B5EF4-FFF2-40B4-BE49-F238E27FC236}">
                <a16:creationId xmlns:a16="http://schemas.microsoft.com/office/drawing/2014/main" id="{6F9CE56D-A382-464C-82BA-A175C77FA3E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DAF8CDC-D837-4C12-826A-0B767463AB36}"/>
              </a:ext>
            </a:extLst>
          </p:cNvPr>
          <p:cNvSpPr>
            <a:spLocks noGrp="1"/>
          </p:cNvSpPr>
          <p:nvPr>
            <p:ph type="sldNum" sz="quarter" idx="12"/>
          </p:nvPr>
        </p:nvSpPr>
        <p:spPr/>
        <p:txBody>
          <a:bodyPr/>
          <a:lstStyle/>
          <a:p>
            <a:fld id="{564B3553-9BF9-4A6E-AE01-DFF7CAA8B80F}" type="slidenum">
              <a:rPr lang="en-US" smtClean="0"/>
              <a:t>‹#›</a:t>
            </a:fld>
            <a:endParaRPr lang="en-US" dirty="0"/>
          </a:p>
        </p:txBody>
      </p:sp>
    </p:spTree>
    <p:extLst>
      <p:ext uri="{BB962C8B-B14F-4D97-AF65-F5344CB8AC3E}">
        <p14:creationId xmlns:p14="http://schemas.microsoft.com/office/powerpoint/2010/main" val="2039434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19FC5D-EBED-4012-8875-B3924D0EEB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9518765-36C5-459D-8670-2C5AE9E3F2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D808D9-F861-4796-8338-2CA1837F56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9D352A-D5FF-4A52-861B-12A14533E334}" type="datetime1">
              <a:rPr lang="en-US" smtClean="0"/>
              <a:t>3/6/2019</a:t>
            </a:fld>
            <a:endParaRPr lang="en-US" dirty="0"/>
          </a:p>
        </p:txBody>
      </p:sp>
      <p:sp>
        <p:nvSpPr>
          <p:cNvPr id="5" name="Footer Placeholder 4">
            <a:extLst>
              <a:ext uri="{FF2B5EF4-FFF2-40B4-BE49-F238E27FC236}">
                <a16:creationId xmlns:a16="http://schemas.microsoft.com/office/drawing/2014/main" id="{586AD78F-0634-409F-88EE-D020F8BE2D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8EA7204-683D-460A-A6FA-F37FB4B0BF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4B3553-9BF9-4A6E-AE01-DFF7CAA8B80F}" type="slidenum">
              <a:rPr lang="en-US" smtClean="0"/>
              <a:t>‹#›</a:t>
            </a:fld>
            <a:endParaRPr lang="en-US" dirty="0"/>
          </a:p>
        </p:txBody>
      </p:sp>
    </p:spTree>
    <p:extLst>
      <p:ext uri="{BB962C8B-B14F-4D97-AF65-F5344CB8AC3E}">
        <p14:creationId xmlns:p14="http://schemas.microsoft.com/office/powerpoint/2010/main" val="15113388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github.com/codenamenikky/CFARS_SS/tree/master"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22.emf"/></Relationships>
</file>

<file path=ppt/slides/_rels/slide1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30.emf"/></Relationships>
</file>

<file path=ppt/slides/_rels/slide2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10.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AE6A1CD-5082-4EC2-BB65-0D328D0BD6CD}"/>
              </a:ext>
            </a:extLst>
          </p:cNvPr>
          <p:cNvSpPr/>
          <p:nvPr/>
        </p:nvSpPr>
        <p:spPr>
          <a:xfrm>
            <a:off x="0" y="6781800"/>
            <a:ext cx="12192000" cy="90268"/>
          </a:xfrm>
          <a:prstGeom prst="rect">
            <a:avLst/>
          </a:prstGeom>
          <a:solidFill>
            <a:srgbClr val="F374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630" name="Text Box 11">
            <a:extLst>
              <a:ext uri="{FF2B5EF4-FFF2-40B4-BE49-F238E27FC236}">
                <a16:creationId xmlns:a16="http://schemas.microsoft.com/office/drawing/2014/main" id="{B7B9ADC8-EC6E-48A5-AD75-E9C020C30610}"/>
              </a:ext>
            </a:extLst>
          </p:cNvPr>
          <p:cNvSpPr txBox="1">
            <a:spLocks noChangeArrowheads="1"/>
          </p:cNvSpPr>
          <p:nvPr/>
        </p:nvSpPr>
        <p:spPr bwMode="auto">
          <a:xfrm>
            <a:off x="0" y="244346"/>
            <a:ext cx="11975869"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189" indent="152396"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377" indent="304792"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566" indent="457189"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754" indent="609585"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3047924" algn="l" defTabSz="1219170" rtl="0" eaLnBrk="1" latinLnBrk="0" hangingPunct="1">
              <a:defRPr kern="1200">
                <a:solidFill>
                  <a:schemeClr val="tx1"/>
                </a:solidFill>
                <a:latin typeface="Arial" panose="020B0604020202020204" pitchFamily="34" charset="0"/>
                <a:ea typeface="+mn-ea"/>
                <a:cs typeface="+mn-cs"/>
              </a:defRPr>
            </a:lvl6pPr>
            <a:lvl7pPr marL="3657509" algn="l" defTabSz="1219170" rtl="0" eaLnBrk="1" latinLnBrk="0" hangingPunct="1">
              <a:defRPr kern="1200">
                <a:solidFill>
                  <a:schemeClr val="tx1"/>
                </a:solidFill>
                <a:latin typeface="Arial" panose="020B0604020202020204" pitchFamily="34" charset="0"/>
                <a:ea typeface="+mn-ea"/>
                <a:cs typeface="+mn-cs"/>
              </a:defRPr>
            </a:lvl7pPr>
            <a:lvl8pPr marL="4267093" algn="l" defTabSz="1219170" rtl="0" eaLnBrk="1" latinLnBrk="0" hangingPunct="1">
              <a:defRPr kern="1200">
                <a:solidFill>
                  <a:schemeClr val="tx1"/>
                </a:solidFill>
                <a:latin typeface="Arial" panose="020B0604020202020204" pitchFamily="34" charset="0"/>
                <a:ea typeface="+mn-ea"/>
                <a:cs typeface="+mn-cs"/>
              </a:defRPr>
            </a:lvl8pPr>
            <a:lvl9pPr marL="4876678" algn="l" defTabSz="1219170" rtl="0" eaLnBrk="1" latinLnBrk="0" hangingPunct="1">
              <a:defRPr kern="1200">
                <a:solidFill>
                  <a:schemeClr val="tx1"/>
                </a:solidFill>
                <a:latin typeface="Arial" panose="020B0604020202020204" pitchFamily="34" charset="0"/>
                <a:ea typeface="+mn-ea"/>
                <a:cs typeface="+mn-cs"/>
              </a:defRPr>
            </a:lvl9pPr>
          </a:lstStyle>
          <a:p>
            <a:pPr algn="r" eaLnBrk="1" hangingPunct="1">
              <a:spcBef>
                <a:spcPct val="0"/>
              </a:spcBef>
              <a:spcAft>
                <a:spcPts val="1200"/>
              </a:spcAft>
              <a:buFont typeface="Arial" panose="020B0604020202020204" pitchFamily="34" charset="0"/>
              <a:buNone/>
            </a:pPr>
            <a:r>
              <a:rPr lang="en-GB" altLang="en-US" sz="3600" b="1" dirty="0">
                <a:latin typeface="+mn-lt"/>
              </a:rPr>
              <a:t>Site Suitability Subgroup – </a:t>
            </a:r>
            <a:r>
              <a:rPr lang="en-GB" altLang="en-US" sz="3600" b="1" i="1" dirty="0">
                <a:latin typeface="+mn-lt"/>
              </a:rPr>
              <a:t>Preliminary</a:t>
            </a:r>
            <a:r>
              <a:rPr lang="en-GB" altLang="en-US" sz="3600" b="1" dirty="0">
                <a:latin typeface="+mn-lt"/>
              </a:rPr>
              <a:t> Results of Benchmarking TI Bias</a:t>
            </a:r>
          </a:p>
          <a:p>
            <a:pPr algn="r" eaLnBrk="1" hangingPunct="1">
              <a:spcAft>
                <a:spcPts val="1200"/>
              </a:spcAft>
            </a:pPr>
            <a:r>
              <a:rPr lang="en-GB" altLang="en-US" sz="2400" b="1" dirty="0"/>
              <a:t>March 06, 2019</a:t>
            </a:r>
          </a:p>
          <a:p>
            <a:pPr algn="r" eaLnBrk="1" hangingPunct="1">
              <a:spcAft>
                <a:spcPts val="0"/>
              </a:spcAft>
            </a:pPr>
            <a:r>
              <a:rPr lang="en-GB" altLang="en-US" sz="2400" b="1" dirty="0"/>
              <a:t>Alexandra St. Pé, E.ON</a:t>
            </a:r>
          </a:p>
          <a:p>
            <a:pPr algn="r" eaLnBrk="1" hangingPunct="1">
              <a:spcAft>
                <a:spcPts val="1200"/>
              </a:spcAft>
            </a:pPr>
            <a:r>
              <a:rPr lang="en-GB" altLang="en-US" b="1" dirty="0">
                <a:latin typeface="+mn-lt"/>
              </a:rPr>
              <a:t>Nikhil Kondabala (APEX), Joseph Lee (NREL),  Mithu Debnath (NREL), Zach Parker (Nordex), Luke Simmons (DNV GL), Ellie Weyer (UL), Scott Wylie (ZXLidars), Krystina Teoh (EDPR), Dale Apgar (GE), Thomas Fric (GE), Dan Michaud (GE), David Werner (GE), Darlene Gillis (</a:t>
            </a:r>
            <a:r>
              <a:rPr lang="en-GB" altLang="en-US" b="1" dirty="0" err="1">
                <a:latin typeface="+mn-lt"/>
              </a:rPr>
              <a:t>Sentrex</a:t>
            </a:r>
            <a:r>
              <a:rPr lang="en-GB" altLang="en-US" b="1" dirty="0">
                <a:latin typeface="+mn-lt"/>
              </a:rPr>
              <a:t>), Matthew Kennedy-Chevalier (RES), Jonas Asuma (</a:t>
            </a:r>
            <a:r>
              <a:rPr lang="en-GB" altLang="en-US" b="1" dirty="0" err="1">
                <a:latin typeface="+mn-lt"/>
              </a:rPr>
              <a:t>Avangrid</a:t>
            </a:r>
            <a:r>
              <a:rPr lang="en-GB" altLang="en-US" b="1" dirty="0">
                <a:latin typeface="+mn-lt"/>
              </a:rPr>
              <a:t>), Paul Mazoyer (Leosphere), Niels La White (Vaisala), Eowyn Baughman (</a:t>
            </a:r>
            <a:r>
              <a:rPr lang="en-GB" altLang="en-US" b="1" dirty="0" err="1">
                <a:latin typeface="+mn-lt"/>
              </a:rPr>
              <a:t>Goldwind</a:t>
            </a:r>
            <a:r>
              <a:rPr lang="en-GB" altLang="en-US" b="1" dirty="0">
                <a:latin typeface="+mn-lt"/>
              </a:rPr>
              <a:t>)    </a:t>
            </a:r>
          </a:p>
        </p:txBody>
      </p:sp>
      <p:pic>
        <p:nvPicPr>
          <p:cNvPr id="3" name="Picture 2">
            <a:extLst>
              <a:ext uri="{FF2B5EF4-FFF2-40B4-BE49-F238E27FC236}">
                <a16:creationId xmlns:a16="http://schemas.microsoft.com/office/drawing/2014/main" id="{49BE644E-5D1B-486A-9D79-7526C70517F5}"/>
              </a:ext>
            </a:extLst>
          </p:cNvPr>
          <p:cNvPicPr>
            <a:picLocks noChangeAspect="1"/>
          </p:cNvPicPr>
          <p:nvPr/>
        </p:nvPicPr>
        <p:blipFill>
          <a:blip r:embed="rId3"/>
          <a:stretch>
            <a:fillRect/>
          </a:stretch>
        </p:blipFill>
        <p:spPr>
          <a:xfrm>
            <a:off x="251372" y="3737612"/>
            <a:ext cx="3662862" cy="22475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4300870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241183"/>
            <a:ext cx="10374284" cy="362055"/>
          </a:xfrm>
        </p:spPr>
        <p:txBody>
          <a:bodyPr/>
          <a:lstStyle/>
          <a:p>
            <a:r>
              <a:rPr lang="en-US" sz="3600" dirty="0">
                <a:solidFill>
                  <a:schemeClr val="tx1"/>
                </a:solidFill>
                <a:latin typeface="+mn-lt"/>
              </a:rPr>
              <a:t>Phase 1 Test Methods - Analysis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10</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3"/>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grpSp>
        <p:nvGrpSpPr>
          <p:cNvPr id="27" name="Group 26">
            <a:extLst>
              <a:ext uri="{FF2B5EF4-FFF2-40B4-BE49-F238E27FC236}">
                <a16:creationId xmlns:a16="http://schemas.microsoft.com/office/drawing/2014/main" id="{C3942ACD-395A-4517-ACE3-30FF61F0B1BA}"/>
              </a:ext>
            </a:extLst>
          </p:cNvPr>
          <p:cNvGrpSpPr/>
          <p:nvPr/>
        </p:nvGrpSpPr>
        <p:grpSpPr>
          <a:xfrm>
            <a:off x="5426683" y="1189402"/>
            <a:ext cx="4425261" cy="2521242"/>
            <a:chOff x="6075801" y="1207230"/>
            <a:chExt cx="4425261" cy="2521242"/>
          </a:xfrm>
        </p:grpSpPr>
        <p:pic>
          <p:nvPicPr>
            <p:cNvPr id="22" name="Picture 21">
              <a:extLst>
                <a:ext uri="{FF2B5EF4-FFF2-40B4-BE49-F238E27FC236}">
                  <a16:creationId xmlns:a16="http://schemas.microsoft.com/office/drawing/2014/main" id="{FEF8C27A-246D-412E-9E20-63C26D3414DD}"/>
                </a:ext>
              </a:extLst>
            </p:cNvPr>
            <p:cNvPicPr>
              <a:picLocks noChangeAspect="1"/>
            </p:cNvPicPr>
            <p:nvPr/>
          </p:nvPicPr>
          <p:blipFill>
            <a:blip r:embed="rId4"/>
            <a:stretch>
              <a:fillRect/>
            </a:stretch>
          </p:blipFill>
          <p:spPr>
            <a:xfrm>
              <a:off x="6955357" y="1207230"/>
              <a:ext cx="3545705" cy="2521242"/>
            </a:xfrm>
            <a:prstGeom prst="rect">
              <a:avLst/>
            </a:prstGeom>
            <a:ln>
              <a:solidFill>
                <a:schemeClr val="tx1"/>
              </a:solidFill>
            </a:ln>
          </p:spPr>
        </p:pic>
        <p:sp>
          <p:nvSpPr>
            <p:cNvPr id="16" name="Arrow: Right 15">
              <a:extLst>
                <a:ext uri="{FF2B5EF4-FFF2-40B4-BE49-F238E27FC236}">
                  <a16:creationId xmlns:a16="http://schemas.microsoft.com/office/drawing/2014/main" id="{760F9860-5E32-45E8-8581-6CAE1A518A17}"/>
                </a:ext>
              </a:extLst>
            </p:cNvPr>
            <p:cNvSpPr/>
            <p:nvPr/>
          </p:nvSpPr>
          <p:spPr>
            <a:xfrm>
              <a:off x="6075801" y="2049935"/>
              <a:ext cx="1255222" cy="955963"/>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6761C983-36C8-4870-A3E6-D9E2460243F8}"/>
              </a:ext>
            </a:extLst>
          </p:cNvPr>
          <p:cNvGrpSpPr/>
          <p:nvPr/>
        </p:nvGrpSpPr>
        <p:grpSpPr>
          <a:xfrm>
            <a:off x="6882938" y="3371207"/>
            <a:ext cx="4953462" cy="3227037"/>
            <a:chOff x="6882938" y="3371207"/>
            <a:chExt cx="4953462" cy="3227037"/>
          </a:xfrm>
        </p:grpSpPr>
        <p:grpSp>
          <p:nvGrpSpPr>
            <p:cNvPr id="26" name="Group 25">
              <a:extLst>
                <a:ext uri="{FF2B5EF4-FFF2-40B4-BE49-F238E27FC236}">
                  <a16:creationId xmlns:a16="http://schemas.microsoft.com/office/drawing/2014/main" id="{514509FA-4FA1-434E-AB34-74C1D183BD9B}"/>
                </a:ext>
              </a:extLst>
            </p:cNvPr>
            <p:cNvGrpSpPr/>
            <p:nvPr/>
          </p:nvGrpSpPr>
          <p:grpSpPr>
            <a:xfrm>
              <a:off x="6882938" y="3948402"/>
              <a:ext cx="4953462" cy="2649842"/>
              <a:chOff x="6882938" y="3948402"/>
              <a:chExt cx="4953462" cy="2649842"/>
            </a:xfrm>
          </p:grpSpPr>
          <p:pic>
            <p:nvPicPr>
              <p:cNvPr id="19" name="Picture 18">
                <a:extLst>
                  <a:ext uri="{FF2B5EF4-FFF2-40B4-BE49-F238E27FC236}">
                    <a16:creationId xmlns:a16="http://schemas.microsoft.com/office/drawing/2014/main" id="{8C01F2C8-830E-4991-9F76-1E2E73B16E6F}"/>
                  </a:ext>
                </a:extLst>
              </p:cNvPr>
              <p:cNvPicPr>
                <a:picLocks noChangeAspect="1"/>
              </p:cNvPicPr>
              <p:nvPr/>
            </p:nvPicPr>
            <p:blipFill>
              <a:blip r:embed="rId5"/>
              <a:stretch>
                <a:fillRect/>
              </a:stretch>
            </p:blipFill>
            <p:spPr>
              <a:xfrm>
                <a:off x="7360638" y="3948402"/>
                <a:ext cx="3843988" cy="1416424"/>
              </a:xfrm>
              <a:prstGeom prst="rect">
                <a:avLst/>
              </a:prstGeom>
            </p:spPr>
          </p:pic>
          <p:pic>
            <p:nvPicPr>
              <p:cNvPr id="20" name="Picture 19">
                <a:extLst>
                  <a:ext uri="{FF2B5EF4-FFF2-40B4-BE49-F238E27FC236}">
                    <a16:creationId xmlns:a16="http://schemas.microsoft.com/office/drawing/2014/main" id="{01D02FA1-30AF-4290-A26C-5C0655E8DCE7}"/>
                  </a:ext>
                </a:extLst>
              </p:cNvPr>
              <p:cNvPicPr>
                <a:picLocks noChangeAspect="1"/>
              </p:cNvPicPr>
              <p:nvPr/>
            </p:nvPicPr>
            <p:blipFill>
              <a:blip r:embed="rId5"/>
              <a:stretch>
                <a:fillRect/>
              </a:stretch>
            </p:blipFill>
            <p:spPr>
              <a:xfrm>
                <a:off x="7837788" y="4255976"/>
                <a:ext cx="3623981" cy="1335356"/>
              </a:xfrm>
              <a:prstGeom prst="rect">
                <a:avLst/>
              </a:prstGeom>
            </p:spPr>
          </p:pic>
          <p:pic>
            <p:nvPicPr>
              <p:cNvPr id="24" name="Picture 23">
                <a:extLst>
                  <a:ext uri="{FF2B5EF4-FFF2-40B4-BE49-F238E27FC236}">
                    <a16:creationId xmlns:a16="http://schemas.microsoft.com/office/drawing/2014/main" id="{9830DEDA-0372-445A-A3EB-84EFF79D0502}"/>
                  </a:ext>
                </a:extLst>
              </p:cNvPr>
              <p:cNvPicPr>
                <a:picLocks noChangeAspect="1"/>
              </p:cNvPicPr>
              <p:nvPr/>
            </p:nvPicPr>
            <p:blipFill>
              <a:blip r:embed="rId5"/>
              <a:stretch>
                <a:fillRect/>
              </a:stretch>
            </p:blipFill>
            <p:spPr>
              <a:xfrm>
                <a:off x="8212419" y="4475906"/>
                <a:ext cx="3623981" cy="1335356"/>
              </a:xfrm>
              <a:prstGeom prst="rect">
                <a:avLst/>
              </a:prstGeom>
            </p:spPr>
          </p:pic>
          <p:sp>
            <p:nvSpPr>
              <p:cNvPr id="25" name="TextBox 24">
                <a:extLst>
                  <a:ext uri="{FF2B5EF4-FFF2-40B4-BE49-F238E27FC236}">
                    <a16:creationId xmlns:a16="http://schemas.microsoft.com/office/drawing/2014/main" id="{09E093A5-D760-43F9-AFC0-BF4CA8758DD7}"/>
                  </a:ext>
                </a:extLst>
              </p:cNvPr>
              <p:cNvSpPr txBox="1"/>
              <p:nvPr/>
            </p:nvSpPr>
            <p:spPr>
              <a:xfrm>
                <a:off x="6882938" y="5951913"/>
                <a:ext cx="4578831" cy="646331"/>
              </a:xfrm>
              <a:prstGeom prst="rect">
                <a:avLst/>
              </a:prstGeom>
              <a:noFill/>
            </p:spPr>
            <p:txBody>
              <a:bodyPr wrap="square" rtlCol="0">
                <a:spAutoFit/>
              </a:bodyPr>
              <a:lstStyle/>
              <a:p>
                <a:pPr algn="ctr"/>
                <a:r>
                  <a:rPr lang="en-US" dirty="0"/>
                  <a:t>Python code outputs excel file of results per project. This file shared amongst members.</a:t>
                </a:r>
              </a:p>
            </p:txBody>
          </p:sp>
        </p:grpSp>
        <p:sp>
          <p:nvSpPr>
            <p:cNvPr id="23" name="Arrow: Right 22">
              <a:extLst>
                <a:ext uri="{FF2B5EF4-FFF2-40B4-BE49-F238E27FC236}">
                  <a16:creationId xmlns:a16="http://schemas.microsoft.com/office/drawing/2014/main" id="{61F515A3-BED5-4DE8-9511-62C648AFEB5D}"/>
                </a:ext>
              </a:extLst>
            </p:cNvPr>
            <p:cNvSpPr/>
            <p:nvPr/>
          </p:nvSpPr>
          <p:spPr>
            <a:xfrm rot="5400000">
              <a:off x="9316084" y="3337754"/>
              <a:ext cx="889058" cy="955963"/>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id="{45F03E3E-94D9-4623-BAFE-52AD96FDAEFE}"/>
              </a:ext>
            </a:extLst>
          </p:cNvPr>
          <p:cNvGrpSpPr/>
          <p:nvPr/>
        </p:nvGrpSpPr>
        <p:grpSpPr>
          <a:xfrm>
            <a:off x="154262" y="960477"/>
            <a:ext cx="6215289" cy="4653747"/>
            <a:chOff x="154262" y="960477"/>
            <a:chExt cx="6215289" cy="4653747"/>
          </a:xfrm>
        </p:grpSpPr>
        <p:pic>
          <p:nvPicPr>
            <p:cNvPr id="17" name="Picture 16">
              <a:extLst>
                <a:ext uri="{FF2B5EF4-FFF2-40B4-BE49-F238E27FC236}">
                  <a16:creationId xmlns:a16="http://schemas.microsoft.com/office/drawing/2014/main" id="{03621E83-01EF-4E9A-A8FD-8D4722589DF0}"/>
                </a:ext>
              </a:extLst>
            </p:cNvPr>
            <p:cNvPicPr>
              <a:picLocks noChangeAspect="1"/>
            </p:cNvPicPr>
            <p:nvPr/>
          </p:nvPicPr>
          <p:blipFill rotWithShape="1">
            <a:blip r:embed="rId6"/>
            <a:srcRect l="11331"/>
            <a:stretch/>
          </p:blipFill>
          <p:spPr>
            <a:xfrm>
              <a:off x="232755" y="960477"/>
              <a:ext cx="5037513" cy="3773264"/>
            </a:xfrm>
            <a:prstGeom prst="rect">
              <a:avLst/>
            </a:prstGeom>
          </p:spPr>
        </p:pic>
        <p:sp>
          <p:nvSpPr>
            <p:cNvPr id="21" name="TextBox 20">
              <a:extLst>
                <a:ext uri="{FF2B5EF4-FFF2-40B4-BE49-F238E27FC236}">
                  <a16:creationId xmlns:a16="http://schemas.microsoft.com/office/drawing/2014/main" id="{1F69F4EA-6BAC-465C-826D-B415659D81F3}"/>
                </a:ext>
              </a:extLst>
            </p:cNvPr>
            <p:cNvSpPr txBox="1"/>
            <p:nvPr/>
          </p:nvSpPr>
          <p:spPr>
            <a:xfrm>
              <a:off x="592205" y="5060226"/>
              <a:ext cx="5777346" cy="553998"/>
            </a:xfrm>
            <a:prstGeom prst="rect">
              <a:avLst/>
            </a:prstGeom>
            <a:noFill/>
          </p:spPr>
          <p:txBody>
            <a:bodyPr wrap="square" rtlCol="0">
              <a:spAutoFit/>
            </a:bodyPr>
            <a:lstStyle/>
            <a:p>
              <a:r>
                <a:rPr lang="en-US" sz="1500" dirty="0">
                  <a:hlinkClick r:id="rId7"/>
                </a:rPr>
                <a:t>https://github.com/codenamenikky/CFARS_SS/tree/master</a:t>
              </a:r>
              <a:endParaRPr lang="en-US" sz="1500" dirty="0"/>
            </a:p>
            <a:p>
              <a:endParaRPr lang="en-US" sz="1500" dirty="0"/>
            </a:p>
          </p:txBody>
        </p:sp>
        <p:sp>
          <p:nvSpPr>
            <p:cNvPr id="29" name="TextBox 28">
              <a:extLst>
                <a:ext uri="{FF2B5EF4-FFF2-40B4-BE49-F238E27FC236}">
                  <a16:creationId xmlns:a16="http://schemas.microsoft.com/office/drawing/2014/main" id="{5502A5AA-6165-4E90-93F9-C399FDDDEF8A}"/>
                </a:ext>
              </a:extLst>
            </p:cNvPr>
            <p:cNvSpPr txBox="1"/>
            <p:nvPr/>
          </p:nvSpPr>
          <p:spPr>
            <a:xfrm>
              <a:off x="642436" y="4785170"/>
              <a:ext cx="5026844" cy="369332"/>
            </a:xfrm>
            <a:prstGeom prst="rect">
              <a:avLst/>
            </a:prstGeom>
            <a:noFill/>
          </p:spPr>
          <p:txBody>
            <a:bodyPr wrap="square" rtlCol="0">
              <a:spAutoFit/>
            </a:bodyPr>
            <a:lstStyle/>
            <a:p>
              <a:r>
                <a:rPr lang="en-US" dirty="0"/>
                <a:t>Created opensource python code</a:t>
              </a:r>
            </a:p>
          </p:txBody>
        </p:sp>
        <p:sp>
          <p:nvSpPr>
            <p:cNvPr id="30" name="TextBox 29">
              <a:extLst>
                <a:ext uri="{FF2B5EF4-FFF2-40B4-BE49-F238E27FC236}">
                  <a16:creationId xmlns:a16="http://schemas.microsoft.com/office/drawing/2014/main" id="{52F785D9-361C-4EE1-B800-230004308B8E}"/>
                </a:ext>
              </a:extLst>
            </p:cNvPr>
            <p:cNvSpPr txBox="1"/>
            <p:nvPr/>
          </p:nvSpPr>
          <p:spPr>
            <a:xfrm>
              <a:off x="154262" y="4211693"/>
              <a:ext cx="756459" cy="1107996"/>
            </a:xfrm>
            <a:prstGeom prst="rect">
              <a:avLst/>
            </a:prstGeom>
            <a:noFill/>
          </p:spPr>
          <p:txBody>
            <a:bodyPr wrap="square" rtlCol="0">
              <a:spAutoFit/>
            </a:bodyPr>
            <a:lstStyle/>
            <a:p>
              <a:r>
                <a:rPr lang="en-US" sz="6600" b="1" dirty="0">
                  <a:solidFill>
                    <a:schemeClr val="accent2">
                      <a:lumMod val="75000"/>
                    </a:schemeClr>
                  </a:solidFill>
                </a:rPr>
                <a:t>1</a:t>
              </a:r>
            </a:p>
          </p:txBody>
        </p:sp>
      </p:grpSp>
      <p:sp>
        <p:nvSpPr>
          <p:cNvPr id="31" name="TextBox 30">
            <a:extLst>
              <a:ext uri="{FF2B5EF4-FFF2-40B4-BE49-F238E27FC236}">
                <a16:creationId xmlns:a16="http://schemas.microsoft.com/office/drawing/2014/main" id="{98E1D58B-922D-461C-8FBC-8798EF1E1D0F}"/>
              </a:ext>
            </a:extLst>
          </p:cNvPr>
          <p:cNvSpPr txBox="1"/>
          <p:nvPr/>
        </p:nvSpPr>
        <p:spPr>
          <a:xfrm>
            <a:off x="6303676" y="636184"/>
            <a:ext cx="756459" cy="1107996"/>
          </a:xfrm>
          <a:prstGeom prst="rect">
            <a:avLst/>
          </a:prstGeom>
          <a:noFill/>
        </p:spPr>
        <p:txBody>
          <a:bodyPr wrap="square" rtlCol="0">
            <a:spAutoFit/>
          </a:bodyPr>
          <a:lstStyle/>
          <a:p>
            <a:r>
              <a:rPr lang="en-US" sz="6600" b="1" dirty="0">
                <a:solidFill>
                  <a:schemeClr val="accent2">
                    <a:lumMod val="75000"/>
                  </a:schemeClr>
                </a:solidFill>
              </a:rPr>
              <a:t>2</a:t>
            </a:r>
          </a:p>
        </p:txBody>
      </p:sp>
      <p:sp>
        <p:nvSpPr>
          <p:cNvPr id="32" name="TextBox 31">
            <a:extLst>
              <a:ext uri="{FF2B5EF4-FFF2-40B4-BE49-F238E27FC236}">
                <a16:creationId xmlns:a16="http://schemas.microsoft.com/office/drawing/2014/main" id="{A22A94B4-7FD1-47E0-9829-B4EF3135619E}"/>
              </a:ext>
            </a:extLst>
          </p:cNvPr>
          <p:cNvSpPr txBox="1"/>
          <p:nvPr/>
        </p:nvSpPr>
        <p:spPr>
          <a:xfrm>
            <a:off x="6575390" y="5673805"/>
            <a:ext cx="756459" cy="1107996"/>
          </a:xfrm>
          <a:prstGeom prst="rect">
            <a:avLst/>
          </a:prstGeom>
          <a:noFill/>
        </p:spPr>
        <p:txBody>
          <a:bodyPr wrap="square" rtlCol="0">
            <a:spAutoFit/>
          </a:bodyPr>
          <a:lstStyle/>
          <a:p>
            <a:r>
              <a:rPr lang="en-US" sz="6600" b="1" dirty="0">
                <a:solidFill>
                  <a:schemeClr val="accent2">
                    <a:lumMod val="75000"/>
                  </a:schemeClr>
                </a:solidFill>
              </a:rPr>
              <a:t>3</a:t>
            </a:r>
          </a:p>
        </p:txBody>
      </p:sp>
    </p:spTree>
    <p:extLst>
      <p:ext uri="{BB962C8B-B14F-4D97-AF65-F5344CB8AC3E}">
        <p14:creationId xmlns:p14="http://schemas.microsoft.com/office/powerpoint/2010/main" val="28223373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500"/>
                                        <p:tgtEl>
                                          <p:spTgt spid="31"/>
                                        </p:tgtEl>
                                      </p:cBhvr>
                                    </p:animEffect>
                                  </p:childTnLst>
                                </p:cTn>
                              </p:par>
                              <p:par>
                                <p:cTn id="13" presetID="10" presetClass="entr" presetSubtype="0" fill="hold" nodeType="with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10" presetClass="entr" presetSubtype="0"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Phase 1 Test Preliminary Results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11</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3"/>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sp>
        <p:nvSpPr>
          <p:cNvPr id="46" name="Rectangle 45">
            <a:extLst>
              <a:ext uri="{FF2B5EF4-FFF2-40B4-BE49-F238E27FC236}">
                <a16:creationId xmlns:a16="http://schemas.microsoft.com/office/drawing/2014/main" id="{0FDE64FD-32CB-4122-A43C-02ED504435B5}"/>
              </a:ext>
            </a:extLst>
          </p:cNvPr>
          <p:cNvSpPr/>
          <p:nvPr/>
        </p:nvSpPr>
        <p:spPr>
          <a:xfrm>
            <a:off x="9434943" y="2916450"/>
            <a:ext cx="2655457" cy="2585323"/>
          </a:xfrm>
          <a:prstGeom prst="rect">
            <a:avLst/>
          </a:prstGeom>
        </p:spPr>
        <p:txBody>
          <a:bodyPr wrap="square">
            <a:spAutoFit/>
          </a:bodyPr>
          <a:lstStyle/>
          <a:p>
            <a:pPr marL="285750" indent="-285750">
              <a:buFontTx/>
              <a:buChar char="-"/>
            </a:pPr>
            <a:r>
              <a:rPr lang="en-US" dirty="0"/>
              <a:t>Lidar TI overestimate ~ ≤ 0.5 at lower winds</a:t>
            </a:r>
          </a:p>
          <a:p>
            <a:pPr marL="285750" indent="-285750">
              <a:buFontTx/>
              <a:buChar char="-"/>
            </a:pPr>
            <a:endParaRPr lang="en-US" dirty="0"/>
          </a:p>
          <a:p>
            <a:pPr marL="285750" indent="-285750">
              <a:buFontTx/>
              <a:buChar char="-"/>
            </a:pPr>
            <a:r>
              <a:rPr lang="en-US" dirty="0"/>
              <a:t>Lidar TI bias decreasing w/ increasing speeds</a:t>
            </a:r>
          </a:p>
          <a:p>
            <a:pPr marL="285750" indent="-285750">
              <a:buFontTx/>
              <a:buChar char="-"/>
            </a:pPr>
            <a:endParaRPr lang="en-US" dirty="0"/>
          </a:p>
          <a:p>
            <a:pPr marL="285750" indent="-285750">
              <a:buFontTx/>
              <a:buChar char="-"/>
            </a:pPr>
            <a:r>
              <a:rPr lang="en-US" dirty="0"/>
              <a:t>Bias uncertainty decreasing with increasing winds</a:t>
            </a:r>
          </a:p>
        </p:txBody>
      </p:sp>
      <p:pic>
        <p:nvPicPr>
          <p:cNvPr id="47" name="Picture 46">
            <a:extLst>
              <a:ext uri="{FF2B5EF4-FFF2-40B4-BE49-F238E27FC236}">
                <a16:creationId xmlns:a16="http://schemas.microsoft.com/office/drawing/2014/main" id="{F579D7B1-A237-43A8-AE1C-45C89E164B8F}"/>
              </a:ext>
            </a:extLst>
          </p:cNvPr>
          <p:cNvPicPr>
            <a:picLocks noChangeAspect="1"/>
          </p:cNvPicPr>
          <p:nvPr/>
        </p:nvPicPr>
        <p:blipFill rotWithShape="1">
          <a:blip r:embed="rId4"/>
          <a:srcRect l="7296" r="8091"/>
          <a:stretch/>
        </p:blipFill>
        <p:spPr>
          <a:xfrm>
            <a:off x="122419" y="1279963"/>
            <a:ext cx="9333096" cy="4885587"/>
          </a:xfrm>
          <a:prstGeom prst="rect">
            <a:avLst/>
          </a:prstGeom>
        </p:spPr>
      </p:pic>
      <p:sp>
        <p:nvSpPr>
          <p:cNvPr id="19" name="Rectangle 18">
            <a:extLst>
              <a:ext uri="{FF2B5EF4-FFF2-40B4-BE49-F238E27FC236}">
                <a16:creationId xmlns:a16="http://schemas.microsoft.com/office/drawing/2014/main" id="{81EA21BD-48DC-4BE1-B1C5-B9CDEF9207B3}"/>
              </a:ext>
            </a:extLst>
          </p:cNvPr>
          <p:cNvSpPr/>
          <p:nvPr/>
        </p:nvSpPr>
        <p:spPr>
          <a:xfrm>
            <a:off x="3210518" y="1662544"/>
            <a:ext cx="3248472" cy="3948547"/>
          </a:xfrm>
          <a:prstGeom prst="rect">
            <a:avLst/>
          </a:prstGeom>
          <a:solidFill>
            <a:srgbClr val="FFFF00">
              <a:alpha val="1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40C08B4A-343E-4B4F-8A72-12B66BB2C27D}"/>
              </a:ext>
            </a:extLst>
          </p:cNvPr>
          <p:cNvGrpSpPr/>
          <p:nvPr/>
        </p:nvGrpSpPr>
        <p:grpSpPr>
          <a:xfrm>
            <a:off x="7769955" y="1455657"/>
            <a:ext cx="3738805" cy="1014055"/>
            <a:chOff x="7678515" y="1129427"/>
            <a:chExt cx="3738805" cy="1014055"/>
          </a:xfrm>
        </p:grpSpPr>
        <p:grpSp>
          <p:nvGrpSpPr>
            <p:cNvPr id="49" name="Group 48">
              <a:extLst>
                <a:ext uri="{FF2B5EF4-FFF2-40B4-BE49-F238E27FC236}">
                  <a16:creationId xmlns:a16="http://schemas.microsoft.com/office/drawing/2014/main" id="{607EF92F-0E3F-4FCE-B75D-EAEEDDE81543}"/>
                </a:ext>
              </a:extLst>
            </p:cNvPr>
            <p:cNvGrpSpPr/>
            <p:nvPr/>
          </p:nvGrpSpPr>
          <p:grpSpPr>
            <a:xfrm>
              <a:off x="7678515" y="1129427"/>
              <a:ext cx="3078153" cy="1014055"/>
              <a:chOff x="7264569" y="1866928"/>
              <a:chExt cx="3078153" cy="1014055"/>
            </a:xfrm>
          </p:grpSpPr>
          <p:grpSp>
            <p:nvGrpSpPr>
              <p:cNvPr id="48" name="Group 47">
                <a:extLst>
                  <a:ext uri="{FF2B5EF4-FFF2-40B4-BE49-F238E27FC236}">
                    <a16:creationId xmlns:a16="http://schemas.microsoft.com/office/drawing/2014/main" id="{9C0CE6E4-E4FA-45BC-88B6-01D24A5EA28C}"/>
                  </a:ext>
                </a:extLst>
              </p:cNvPr>
              <p:cNvGrpSpPr/>
              <p:nvPr/>
            </p:nvGrpSpPr>
            <p:grpSpPr>
              <a:xfrm>
                <a:off x="7264569" y="1866928"/>
                <a:ext cx="3078153" cy="1014055"/>
                <a:chOff x="7264569" y="1866928"/>
                <a:chExt cx="3078153" cy="1014055"/>
              </a:xfrm>
            </p:grpSpPr>
            <p:sp>
              <p:nvSpPr>
                <p:cNvPr id="35" name="Rectangle 34">
                  <a:extLst>
                    <a:ext uri="{FF2B5EF4-FFF2-40B4-BE49-F238E27FC236}">
                      <a16:creationId xmlns:a16="http://schemas.microsoft.com/office/drawing/2014/main" id="{8FD5EE0D-7A38-4C6F-A941-221200B1CC10}"/>
                    </a:ext>
                  </a:extLst>
                </p:cNvPr>
                <p:cNvSpPr/>
                <p:nvPr/>
              </p:nvSpPr>
              <p:spPr>
                <a:xfrm>
                  <a:off x="7264569" y="1866928"/>
                  <a:ext cx="3078153" cy="101405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2CBCE577-9D7D-4C46-825E-257172DD3DA9}"/>
                    </a:ext>
                  </a:extLst>
                </p:cNvPr>
                <p:cNvCxnSpPr>
                  <a:cxnSpLocks/>
                </p:cNvCxnSpPr>
                <p:nvPr/>
              </p:nvCxnSpPr>
              <p:spPr>
                <a:xfrm>
                  <a:off x="7420801" y="2101372"/>
                  <a:ext cx="597877" cy="0"/>
                </a:xfrm>
                <a:prstGeom prst="line">
                  <a:avLst/>
                </a:prstGeom>
                <a:ln w="28575">
                  <a:solidFill>
                    <a:srgbClr val="11FD49"/>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D16D07-DD8E-41B8-9615-1F08DA04EF52}"/>
                    </a:ext>
                  </a:extLst>
                </p:cNvPr>
                <p:cNvCxnSpPr>
                  <a:cxnSpLocks/>
                </p:cNvCxnSpPr>
                <p:nvPr/>
              </p:nvCxnSpPr>
              <p:spPr>
                <a:xfrm>
                  <a:off x="7420801" y="2376864"/>
                  <a:ext cx="597877"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E4377AF-C371-4B3E-9809-7B1F28607EFE}"/>
                    </a:ext>
                  </a:extLst>
                </p:cNvPr>
                <p:cNvCxnSpPr>
                  <a:cxnSpLocks/>
                </p:cNvCxnSpPr>
                <p:nvPr/>
              </p:nvCxnSpPr>
              <p:spPr>
                <a:xfrm>
                  <a:off x="7420801" y="2696317"/>
                  <a:ext cx="597877" cy="0"/>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grpSp>
          <p:sp>
            <p:nvSpPr>
              <p:cNvPr id="41" name="TextBox 40">
                <a:extLst>
                  <a:ext uri="{FF2B5EF4-FFF2-40B4-BE49-F238E27FC236}">
                    <a16:creationId xmlns:a16="http://schemas.microsoft.com/office/drawing/2014/main" id="{FEBE903A-F717-4DCB-8F6B-B1C6207DD001}"/>
                  </a:ext>
                </a:extLst>
              </p:cNvPr>
              <p:cNvSpPr txBox="1"/>
              <p:nvPr/>
            </p:nvSpPr>
            <p:spPr>
              <a:xfrm>
                <a:off x="8047985" y="1916706"/>
                <a:ext cx="1600200" cy="369332"/>
              </a:xfrm>
              <a:prstGeom prst="rect">
                <a:avLst/>
              </a:prstGeom>
              <a:noFill/>
            </p:spPr>
            <p:txBody>
              <a:bodyPr wrap="square" rtlCol="0">
                <a:spAutoFit/>
              </a:bodyPr>
              <a:lstStyle/>
              <a:p>
                <a:r>
                  <a:rPr lang="en-US" dirty="0"/>
                  <a:t>UL</a:t>
                </a:r>
              </a:p>
            </p:txBody>
          </p:sp>
          <p:sp>
            <p:nvSpPr>
              <p:cNvPr id="42" name="TextBox 41">
                <a:extLst>
                  <a:ext uri="{FF2B5EF4-FFF2-40B4-BE49-F238E27FC236}">
                    <a16:creationId xmlns:a16="http://schemas.microsoft.com/office/drawing/2014/main" id="{727F429F-7BA3-4E52-AA29-344C03A83F40}"/>
                  </a:ext>
                </a:extLst>
              </p:cNvPr>
              <p:cNvSpPr txBox="1"/>
              <p:nvPr/>
            </p:nvSpPr>
            <p:spPr>
              <a:xfrm>
                <a:off x="8077292" y="2192198"/>
                <a:ext cx="1600200" cy="369332"/>
              </a:xfrm>
              <a:prstGeom prst="rect">
                <a:avLst/>
              </a:prstGeom>
              <a:noFill/>
            </p:spPr>
            <p:txBody>
              <a:bodyPr wrap="square" rtlCol="0">
                <a:spAutoFit/>
              </a:bodyPr>
              <a:lstStyle/>
              <a:p>
                <a:r>
                  <a:rPr lang="en-US" dirty="0"/>
                  <a:t>E.ON</a:t>
                </a:r>
              </a:p>
            </p:txBody>
          </p:sp>
          <p:sp>
            <p:nvSpPr>
              <p:cNvPr id="43" name="TextBox 42">
                <a:extLst>
                  <a:ext uri="{FF2B5EF4-FFF2-40B4-BE49-F238E27FC236}">
                    <a16:creationId xmlns:a16="http://schemas.microsoft.com/office/drawing/2014/main" id="{4F24F017-1B9A-49E7-A050-90AC04E1D978}"/>
                  </a:ext>
                </a:extLst>
              </p:cNvPr>
              <p:cNvSpPr txBox="1"/>
              <p:nvPr/>
            </p:nvSpPr>
            <p:spPr>
              <a:xfrm>
                <a:off x="8077292" y="2511651"/>
                <a:ext cx="1600200" cy="369332"/>
              </a:xfrm>
              <a:prstGeom prst="rect">
                <a:avLst/>
              </a:prstGeom>
              <a:noFill/>
            </p:spPr>
            <p:txBody>
              <a:bodyPr wrap="square" rtlCol="0">
                <a:spAutoFit/>
              </a:bodyPr>
              <a:lstStyle/>
              <a:p>
                <a:r>
                  <a:rPr lang="en-US" dirty="0"/>
                  <a:t>RES</a:t>
                </a:r>
              </a:p>
            </p:txBody>
          </p:sp>
        </p:grpSp>
        <p:cxnSp>
          <p:nvCxnSpPr>
            <p:cNvPr id="50" name="Straight Connector 49">
              <a:extLst>
                <a:ext uri="{FF2B5EF4-FFF2-40B4-BE49-F238E27FC236}">
                  <a16:creationId xmlns:a16="http://schemas.microsoft.com/office/drawing/2014/main" id="{12A84CDC-4AF8-4C90-B998-958B496327AB}"/>
                </a:ext>
              </a:extLst>
            </p:cNvPr>
            <p:cNvCxnSpPr>
              <a:cxnSpLocks/>
            </p:cNvCxnSpPr>
            <p:nvPr/>
          </p:nvCxnSpPr>
          <p:spPr>
            <a:xfrm>
              <a:off x="9173202" y="1349235"/>
              <a:ext cx="597877" cy="0"/>
            </a:xfrm>
            <a:prstGeom prst="line">
              <a:avLst/>
            </a:prstGeom>
            <a:ln w="285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28C268B4-A92A-4E25-81F0-7DFE38A3AFED}"/>
                </a:ext>
              </a:extLst>
            </p:cNvPr>
            <p:cNvCxnSpPr>
              <a:cxnSpLocks/>
            </p:cNvCxnSpPr>
            <p:nvPr/>
          </p:nvCxnSpPr>
          <p:spPr>
            <a:xfrm>
              <a:off x="9178588" y="1618012"/>
              <a:ext cx="597877" cy="0"/>
            </a:xfrm>
            <a:prstGeom prst="line">
              <a:avLst/>
            </a:prstGeom>
            <a:ln w="28575">
              <a:solidFill>
                <a:srgbClr val="00FFFF"/>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9358C390-6343-44ED-9DB2-CFF93FD53261}"/>
                </a:ext>
              </a:extLst>
            </p:cNvPr>
            <p:cNvCxnSpPr>
              <a:cxnSpLocks/>
            </p:cNvCxnSpPr>
            <p:nvPr/>
          </p:nvCxnSpPr>
          <p:spPr>
            <a:xfrm>
              <a:off x="9202509" y="1882635"/>
              <a:ext cx="59787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ADAF5701-99F1-4A6C-A033-CF6158E6B47E}"/>
                </a:ext>
              </a:extLst>
            </p:cNvPr>
            <p:cNvSpPr txBox="1"/>
            <p:nvPr/>
          </p:nvSpPr>
          <p:spPr>
            <a:xfrm>
              <a:off x="9754345" y="1142171"/>
              <a:ext cx="1600200" cy="369332"/>
            </a:xfrm>
            <a:prstGeom prst="rect">
              <a:avLst/>
            </a:prstGeom>
            <a:noFill/>
          </p:spPr>
          <p:txBody>
            <a:bodyPr wrap="square" rtlCol="0">
              <a:spAutoFit/>
            </a:bodyPr>
            <a:lstStyle/>
            <a:p>
              <a:r>
                <a:rPr lang="en-US" dirty="0" err="1"/>
                <a:t>Avangrid</a:t>
              </a:r>
              <a:endParaRPr lang="en-US" dirty="0"/>
            </a:p>
          </p:txBody>
        </p:sp>
        <p:sp>
          <p:nvSpPr>
            <p:cNvPr id="54" name="TextBox 53">
              <a:extLst>
                <a:ext uri="{FF2B5EF4-FFF2-40B4-BE49-F238E27FC236}">
                  <a16:creationId xmlns:a16="http://schemas.microsoft.com/office/drawing/2014/main" id="{4EEC8B50-10F7-4EB9-A1DB-B648431C7209}"/>
                </a:ext>
              </a:extLst>
            </p:cNvPr>
            <p:cNvSpPr txBox="1"/>
            <p:nvPr/>
          </p:nvSpPr>
          <p:spPr>
            <a:xfrm>
              <a:off x="9771079" y="1451784"/>
              <a:ext cx="1600200" cy="369332"/>
            </a:xfrm>
            <a:prstGeom prst="rect">
              <a:avLst/>
            </a:prstGeom>
            <a:noFill/>
          </p:spPr>
          <p:txBody>
            <a:bodyPr wrap="square" rtlCol="0">
              <a:spAutoFit/>
            </a:bodyPr>
            <a:lstStyle/>
            <a:p>
              <a:r>
                <a:rPr lang="en-US" dirty="0"/>
                <a:t>Nordex</a:t>
              </a:r>
            </a:p>
          </p:txBody>
        </p:sp>
        <p:sp>
          <p:nvSpPr>
            <p:cNvPr id="55" name="TextBox 54">
              <a:extLst>
                <a:ext uri="{FF2B5EF4-FFF2-40B4-BE49-F238E27FC236}">
                  <a16:creationId xmlns:a16="http://schemas.microsoft.com/office/drawing/2014/main" id="{E41F8A95-CCD3-429E-8299-6861A0061D54}"/>
                </a:ext>
              </a:extLst>
            </p:cNvPr>
            <p:cNvSpPr txBox="1"/>
            <p:nvPr/>
          </p:nvSpPr>
          <p:spPr>
            <a:xfrm>
              <a:off x="9817120" y="1694693"/>
              <a:ext cx="1600200" cy="369332"/>
            </a:xfrm>
            <a:prstGeom prst="rect">
              <a:avLst/>
            </a:prstGeom>
            <a:noFill/>
          </p:spPr>
          <p:txBody>
            <a:bodyPr wrap="square" rtlCol="0">
              <a:spAutoFit/>
            </a:bodyPr>
            <a:lstStyle/>
            <a:p>
              <a:r>
                <a:rPr lang="en-US" dirty="0"/>
                <a:t>NREL</a:t>
              </a:r>
            </a:p>
          </p:txBody>
        </p:sp>
      </p:grpSp>
      <p:cxnSp>
        <p:nvCxnSpPr>
          <p:cNvPr id="57" name="Straight Connector 56">
            <a:extLst>
              <a:ext uri="{FF2B5EF4-FFF2-40B4-BE49-F238E27FC236}">
                <a16:creationId xmlns:a16="http://schemas.microsoft.com/office/drawing/2014/main" id="{2548A632-F570-4FD1-8262-2F1F898C9ACB}"/>
              </a:ext>
            </a:extLst>
          </p:cNvPr>
          <p:cNvCxnSpPr>
            <a:cxnSpLocks/>
          </p:cNvCxnSpPr>
          <p:nvPr/>
        </p:nvCxnSpPr>
        <p:spPr>
          <a:xfrm>
            <a:off x="756459" y="3940237"/>
            <a:ext cx="860367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300015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9809913-240D-42DF-9CBC-B438008449F6}"/>
              </a:ext>
            </a:extLst>
          </p:cNvPr>
          <p:cNvPicPr>
            <a:picLocks noChangeAspect="1"/>
          </p:cNvPicPr>
          <p:nvPr/>
        </p:nvPicPr>
        <p:blipFill rotWithShape="1">
          <a:blip r:embed="rId3"/>
          <a:srcRect l="8863" r="8091"/>
          <a:stretch/>
        </p:blipFill>
        <p:spPr>
          <a:xfrm>
            <a:off x="252796" y="1233887"/>
            <a:ext cx="9218282" cy="4916608"/>
          </a:xfrm>
          <a:prstGeom prst="rect">
            <a:avLst/>
          </a:prstGeom>
        </p:spPr>
      </p:pic>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Phase 1 Test Preliminary Results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12</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4"/>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grpSp>
        <p:nvGrpSpPr>
          <p:cNvPr id="56" name="Group 55">
            <a:extLst>
              <a:ext uri="{FF2B5EF4-FFF2-40B4-BE49-F238E27FC236}">
                <a16:creationId xmlns:a16="http://schemas.microsoft.com/office/drawing/2014/main" id="{40C08B4A-343E-4B4F-8A72-12B66BB2C27D}"/>
              </a:ext>
            </a:extLst>
          </p:cNvPr>
          <p:cNvGrpSpPr/>
          <p:nvPr/>
        </p:nvGrpSpPr>
        <p:grpSpPr>
          <a:xfrm>
            <a:off x="7333302" y="1724995"/>
            <a:ext cx="2429656" cy="1245979"/>
            <a:chOff x="7678516" y="1129427"/>
            <a:chExt cx="2429656" cy="1245979"/>
          </a:xfrm>
        </p:grpSpPr>
        <p:grpSp>
          <p:nvGrpSpPr>
            <p:cNvPr id="49" name="Group 48">
              <a:extLst>
                <a:ext uri="{FF2B5EF4-FFF2-40B4-BE49-F238E27FC236}">
                  <a16:creationId xmlns:a16="http://schemas.microsoft.com/office/drawing/2014/main" id="{607EF92F-0E3F-4FCE-B75D-EAEEDDE81543}"/>
                </a:ext>
              </a:extLst>
            </p:cNvPr>
            <p:cNvGrpSpPr/>
            <p:nvPr/>
          </p:nvGrpSpPr>
          <p:grpSpPr>
            <a:xfrm>
              <a:off x="7678516" y="1129427"/>
              <a:ext cx="2429656" cy="1245979"/>
              <a:chOff x="7264570" y="1866928"/>
              <a:chExt cx="2429656" cy="1245979"/>
            </a:xfrm>
          </p:grpSpPr>
          <p:grpSp>
            <p:nvGrpSpPr>
              <p:cNvPr id="48" name="Group 47">
                <a:extLst>
                  <a:ext uri="{FF2B5EF4-FFF2-40B4-BE49-F238E27FC236}">
                    <a16:creationId xmlns:a16="http://schemas.microsoft.com/office/drawing/2014/main" id="{9C0CE6E4-E4FA-45BC-88B6-01D24A5EA28C}"/>
                  </a:ext>
                </a:extLst>
              </p:cNvPr>
              <p:cNvGrpSpPr/>
              <p:nvPr/>
            </p:nvGrpSpPr>
            <p:grpSpPr>
              <a:xfrm>
                <a:off x="7264570" y="1866928"/>
                <a:ext cx="1714866" cy="1245979"/>
                <a:chOff x="7264570" y="1866928"/>
                <a:chExt cx="1714866" cy="1245979"/>
              </a:xfrm>
            </p:grpSpPr>
            <p:sp>
              <p:nvSpPr>
                <p:cNvPr id="35" name="Rectangle 34">
                  <a:extLst>
                    <a:ext uri="{FF2B5EF4-FFF2-40B4-BE49-F238E27FC236}">
                      <a16:creationId xmlns:a16="http://schemas.microsoft.com/office/drawing/2014/main" id="{8FD5EE0D-7A38-4C6F-A941-221200B1CC10}"/>
                    </a:ext>
                  </a:extLst>
                </p:cNvPr>
                <p:cNvSpPr/>
                <p:nvPr/>
              </p:nvSpPr>
              <p:spPr>
                <a:xfrm>
                  <a:off x="7264570" y="1866928"/>
                  <a:ext cx="1714866" cy="124597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2CBCE577-9D7D-4C46-825E-257172DD3DA9}"/>
                    </a:ext>
                  </a:extLst>
                </p:cNvPr>
                <p:cNvCxnSpPr>
                  <a:cxnSpLocks/>
                </p:cNvCxnSpPr>
                <p:nvPr/>
              </p:nvCxnSpPr>
              <p:spPr>
                <a:xfrm>
                  <a:off x="7420801" y="2101372"/>
                  <a:ext cx="59787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E4377AF-C371-4B3E-9809-7B1F28607EFE}"/>
                    </a:ext>
                  </a:extLst>
                </p:cNvPr>
                <p:cNvCxnSpPr>
                  <a:cxnSpLocks/>
                </p:cNvCxnSpPr>
                <p:nvPr/>
              </p:nvCxnSpPr>
              <p:spPr>
                <a:xfrm>
                  <a:off x="7437535" y="2347474"/>
                  <a:ext cx="597877" cy="0"/>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grpSp>
          <p:sp>
            <p:nvSpPr>
              <p:cNvPr id="41" name="TextBox 40">
                <a:extLst>
                  <a:ext uri="{FF2B5EF4-FFF2-40B4-BE49-F238E27FC236}">
                    <a16:creationId xmlns:a16="http://schemas.microsoft.com/office/drawing/2014/main" id="{FEBE903A-F717-4DCB-8F6B-B1C6207DD001}"/>
                  </a:ext>
                </a:extLst>
              </p:cNvPr>
              <p:cNvSpPr txBox="1"/>
              <p:nvPr/>
            </p:nvSpPr>
            <p:spPr>
              <a:xfrm>
                <a:off x="8047985" y="1916706"/>
                <a:ext cx="1600200" cy="369332"/>
              </a:xfrm>
              <a:prstGeom prst="rect">
                <a:avLst/>
              </a:prstGeom>
              <a:noFill/>
            </p:spPr>
            <p:txBody>
              <a:bodyPr wrap="square" rtlCol="0">
                <a:spAutoFit/>
              </a:bodyPr>
              <a:lstStyle/>
              <a:p>
                <a:r>
                  <a:rPr lang="en-US" dirty="0"/>
                  <a:t>EDPR</a:t>
                </a:r>
              </a:p>
            </p:txBody>
          </p:sp>
          <p:sp>
            <p:nvSpPr>
              <p:cNvPr id="43" name="TextBox 42">
                <a:extLst>
                  <a:ext uri="{FF2B5EF4-FFF2-40B4-BE49-F238E27FC236}">
                    <a16:creationId xmlns:a16="http://schemas.microsoft.com/office/drawing/2014/main" id="{4F24F017-1B9A-49E7-A050-90AC04E1D978}"/>
                  </a:ext>
                </a:extLst>
              </p:cNvPr>
              <p:cNvSpPr txBox="1"/>
              <p:nvPr/>
            </p:nvSpPr>
            <p:spPr>
              <a:xfrm>
                <a:off x="8094026" y="2162808"/>
                <a:ext cx="1600200" cy="369332"/>
              </a:xfrm>
              <a:prstGeom prst="rect">
                <a:avLst/>
              </a:prstGeom>
              <a:noFill/>
            </p:spPr>
            <p:txBody>
              <a:bodyPr wrap="square" rtlCol="0">
                <a:spAutoFit/>
              </a:bodyPr>
              <a:lstStyle/>
              <a:p>
                <a:r>
                  <a:rPr lang="en-US" dirty="0"/>
                  <a:t>RES</a:t>
                </a:r>
              </a:p>
            </p:txBody>
          </p:sp>
        </p:grpSp>
        <p:cxnSp>
          <p:nvCxnSpPr>
            <p:cNvPr id="50" name="Straight Connector 49">
              <a:extLst>
                <a:ext uri="{FF2B5EF4-FFF2-40B4-BE49-F238E27FC236}">
                  <a16:creationId xmlns:a16="http://schemas.microsoft.com/office/drawing/2014/main" id="{12A84CDC-4AF8-4C90-B998-958B496327AB}"/>
                </a:ext>
              </a:extLst>
            </p:cNvPr>
            <p:cNvCxnSpPr>
              <a:cxnSpLocks/>
            </p:cNvCxnSpPr>
            <p:nvPr/>
          </p:nvCxnSpPr>
          <p:spPr>
            <a:xfrm>
              <a:off x="7851481" y="1895555"/>
              <a:ext cx="597877" cy="0"/>
            </a:xfrm>
            <a:prstGeom prst="line">
              <a:avLst/>
            </a:prstGeom>
            <a:ln w="28575">
              <a:solidFill>
                <a:srgbClr val="CC00CC"/>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28C268B4-A92A-4E25-81F0-7DFE38A3AFED}"/>
                </a:ext>
              </a:extLst>
            </p:cNvPr>
            <p:cNvCxnSpPr>
              <a:cxnSpLocks/>
            </p:cNvCxnSpPr>
            <p:nvPr/>
          </p:nvCxnSpPr>
          <p:spPr>
            <a:xfrm>
              <a:off x="7864054" y="2158339"/>
              <a:ext cx="597877" cy="0"/>
            </a:xfrm>
            <a:prstGeom prst="line">
              <a:avLst/>
            </a:prstGeom>
            <a:ln w="28575">
              <a:solidFill>
                <a:srgbClr val="00FFFF"/>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ADAF5701-99F1-4A6C-A033-CF6158E6B47E}"/>
                </a:ext>
              </a:extLst>
            </p:cNvPr>
            <p:cNvSpPr txBox="1"/>
            <p:nvPr/>
          </p:nvSpPr>
          <p:spPr>
            <a:xfrm>
              <a:off x="8469714" y="1684950"/>
              <a:ext cx="686754" cy="369332"/>
            </a:xfrm>
            <a:prstGeom prst="rect">
              <a:avLst/>
            </a:prstGeom>
            <a:noFill/>
          </p:spPr>
          <p:txBody>
            <a:bodyPr wrap="square" rtlCol="0">
              <a:spAutoFit/>
            </a:bodyPr>
            <a:lstStyle/>
            <a:p>
              <a:r>
                <a:rPr lang="en-US" dirty="0"/>
                <a:t>Apex</a:t>
              </a:r>
            </a:p>
          </p:txBody>
        </p:sp>
        <p:sp>
          <p:nvSpPr>
            <p:cNvPr id="54" name="TextBox 53">
              <a:extLst>
                <a:ext uri="{FF2B5EF4-FFF2-40B4-BE49-F238E27FC236}">
                  <a16:creationId xmlns:a16="http://schemas.microsoft.com/office/drawing/2014/main" id="{4EEC8B50-10F7-4EB9-A1DB-B648431C7209}"/>
                </a:ext>
              </a:extLst>
            </p:cNvPr>
            <p:cNvSpPr txBox="1"/>
            <p:nvPr/>
          </p:nvSpPr>
          <p:spPr>
            <a:xfrm>
              <a:off x="8469714" y="1951230"/>
              <a:ext cx="1600200" cy="369332"/>
            </a:xfrm>
            <a:prstGeom prst="rect">
              <a:avLst/>
            </a:prstGeom>
            <a:noFill/>
          </p:spPr>
          <p:txBody>
            <a:bodyPr wrap="square" rtlCol="0">
              <a:spAutoFit/>
            </a:bodyPr>
            <a:lstStyle/>
            <a:p>
              <a:r>
                <a:rPr lang="en-US" dirty="0"/>
                <a:t>Nordex</a:t>
              </a:r>
            </a:p>
          </p:txBody>
        </p:sp>
      </p:grpSp>
      <p:sp>
        <p:nvSpPr>
          <p:cNvPr id="19" name="Rectangle 18">
            <a:extLst>
              <a:ext uri="{FF2B5EF4-FFF2-40B4-BE49-F238E27FC236}">
                <a16:creationId xmlns:a16="http://schemas.microsoft.com/office/drawing/2014/main" id="{81EA21BD-48DC-4BE1-B1C5-B9CDEF9207B3}"/>
              </a:ext>
            </a:extLst>
          </p:cNvPr>
          <p:cNvSpPr/>
          <p:nvPr/>
        </p:nvSpPr>
        <p:spPr>
          <a:xfrm>
            <a:off x="3100808" y="1569513"/>
            <a:ext cx="3356854" cy="4047988"/>
          </a:xfrm>
          <a:prstGeom prst="rect">
            <a:avLst/>
          </a:prstGeom>
          <a:solidFill>
            <a:srgbClr val="FFFF00">
              <a:alpha val="1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a:extLst>
              <a:ext uri="{FF2B5EF4-FFF2-40B4-BE49-F238E27FC236}">
                <a16:creationId xmlns:a16="http://schemas.microsoft.com/office/drawing/2014/main" id="{4F4F5576-DC8D-4FC3-B4DA-21C2C89D864E}"/>
              </a:ext>
            </a:extLst>
          </p:cNvPr>
          <p:cNvCxnSpPr>
            <a:cxnSpLocks/>
          </p:cNvCxnSpPr>
          <p:nvPr/>
        </p:nvCxnSpPr>
        <p:spPr>
          <a:xfrm>
            <a:off x="723209" y="4281060"/>
            <a:ext cx="860367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50C3C1AC-794C-4A42-9581-8E87A95C6F7D}"/>
              </a:ext>
            </a:extLst>
          </p:cNvPr>
          <p:cNvSpPr/>
          <p:nvPr/>
        </p:nvSpPr>
        <p:spPr>
          <a:xfrm>
            <a:off x="9484821" y="2044176"/>
            <a:ext cx="2655457" cy="3416320"/>
          </a:xfrm>
          <a:prstGeom prst="rect">
            <a:avLst/>
          </a:prstGeom>
        </p:spPr>
        <p:txBody>
          <a:bodyPr wrap="square">
            <a:spAutoFit/>
          </a:bodyPr>
          <a:lstStyle/>
          <a:p>
            <a:pPr marL="285750" indent="-285750">
              <a:buFontTx/>
              <a:buChar char="-"/>
            </a:pPr>
            <a:r>
              <a:rPr lang="en-US" dirty="0" err="1"/>
              <a:t>Sodar</a:t>
            </a:r>
            <a:r>
              <a:rPr lang="en-US" dirty="0"/>
              <a:t> TI overestimate ~ ≤ 1 at lower winds</a:t>
            </a:r>
          </a:p>
          <a:p>
            <a:pPr marL="285750" indent="-285750">
              <a:buFontTx/>
              <a:buChar char="-"/>
            </a:pPr>
            <a:endParaRPr lang="en-US" dirty="0"/>
          </a:p>
          <a:p>
            <a:pPr marL="285750" indent="-285750">
              <a:buFontTx/>
              <a:buChar char="-"/>
            </a:pPr>
            <a:r>
              <a:rPr lang="en-US" dirty="0" err="1"/>
              <a:t>Sodar</a:t>
            </a:r>
            <a:r>
              <a:rPr lang="en-US" dirty="0"/>
              <a:t> TI bias decreasing w/ increasing speeds; demonstrates slightly underestimate of TI</a:t>
            </a:r>
          </a:p>
          <a:p>
            <a:pPr marL="285750" indent="-285750">
              <a:buFontTx/>
              <a:buChar char="-"/>
            </a:pPr>
            <a:endParaRPr lang="en-US" dirty="0"/>
          </a:p>
          <a:p>
            <a:pPr marL="285750" indent="-285750">
              <a:buFontTx/>
              <a:buChar char="-"/>
            </a:pPr>
            <a:r>
              <a:rPr lang="en-US" dirty="0"/>
              <a:t>Bias uncertainty decreasing with increasing winds</a:t>
            </a:r>
          </a:p>
        </p:txBody>
      </p:sp>
    </p:spTree>
    <p:extLst>
      <p:ext uri="{BB962C8B-B14F-4D97-AF65-F5344CB8AC3E}">
        <p14:creationId xmlns:p14="http://schemas.microsoft.com/office/powerpoint/2010/main" val="81731008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89E1DD2-DEF7-48EF-A26D-B04FB0AA77AA}"/>
              </a:ext>
            </a:extLst>
          </p:cNvPr>
          <p:cNvPicPr>
            <a:picLocks noChangeAspect="1"/>
          </p:cNvPicPr>
          <p:nvPr/>
        </p:nvPicPr>
        <p:blipFill>
          <a:blip r:embed="rId3"/>
          <a:stretch>
            <a:fillRect/>
          </a:stretch>
        </p:blipFill>
        <p:spPr>
          <a:xfrm>
            <a:off x="134751" y="1130533"/>
            <a:ext cx="12201898" cy="5404542"/>
          </a:xfrm>
          <a:prstGeom prst="rect">
            <a:avLst/>
          </a:prstGeom>
        </p:spPr>
      </p:pic>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Phase 1 Test Preliminary Results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13</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4"/>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sp>
        <p:nvSpPr>
          <p:cNvPr id="13" name="TextBox 12">
            <a:extLst>
              <a:ext uri="{FF2B5EF4-FFF2-40B4-BE49-F238E27FC236}">
                <a16:creationId xmlns:a16="http://schemas.microsoft.com/office/drawing/2014/main" id="{C7785D71-2B3A-4E68-A3DC-599337BD7846}"/>
              </a:ext>
            </a:extLst>
          </p:cNvPr>
          <p:cNvSpPr txBox="1"/>
          <p:nvPr/>
        </p:nvSpPr>
        <p:spPr>
          <a:xfrm rot="16200000">
            <a:off x="362072" y="3528669"/>
            <a:ext cx="1487046" cy="400110"/>
          </a:xfrm>
          <a:prstGeom prst="rect">
            <a:avLst/>
          </a:prstGeom>
          <a:solidFill>
            <a:schemeClr val="bg1"/>
          </a:solidFill>
        </p:spPr>
        <p:txBody>
          <a:bodyPr wrap="square" rtlCol="0">
            <a:spAutoFit/>
          </a:bodyPr>
          <a:lstStyle/>
          <a:p>
            <a:r>
              <a:rPr lang="en-US" sz="2000" dirty="0"/>
              <a:t>TI MBE </a:t>
            </a:r>
          </a:p>
        </p:txBody>
      </p:sp>
      <p:sp>
        <p:nvSpPr>
          <p:cNvPr id="23" name="Rectangle 22">
            <a:extLst>
              <a:ext uri="{FF2B5EF4-FFF2-40B4-BE49-F238E27FC236}">
                <a16:creationId xmlns:a16="http://schemas.microsoft.com/office/drawing/2014/main" id="{2E0A3756-F44E-4110-95CF-F2F94465CE03}"/>
              </a:ext>
            </a:extLst>
          </p:cNvPr>
          <p:cNvSpPr/>
          <p:nvPr/>
        </p:nvSpPr>
        <p:spPr>
          <a:xfrm>
            <a:off x="4256116" y="1504604"/>
            <a:ext cx="3815542" cy="4364048"/>
          </a:xfrm>
          <a:prstGeom prst="rect">
            <a:avLst/>
          </a:prstGeom>
          <a:solidFill>
            <a:srgbClr val="FFFF00">
              <a:alpha val="1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18743698-747A-4285-9C07-72B6690825FC}"/>
              </a:ext>
            </a:extLst>
          </p:cNvPr>
          <p:cNvGrpSpPr/>
          <p:nvPr/>
        </p:nvGrpSpPr>
        <p:grpSpPr>
          <a:xfrm>
            <a:off x="8097595" y="1685747"/>
            <a:ext cx="3738805" cy="1373337"/>
            <a:chOff x="7678515" y="1129427"/>
            <a:chExt cx="3738805" cy="1373337"/>
          </a:xfrm>
        </p:grpSpPr>
        <p:grpSp>
          <p:nvGrpSpPr>
            <p:cNvPr id="32" name="Group 31">
              <a:extLst>
                <a:ext uri="{FF2B5EF4-FFF2-40B4-BE49-F238E27FC236}">
                  <a16:creationId xmlns:a16="http://schemas.microsoft.com/office/drawing/2014/main" id="{68D5292B-8CC5-4469-86E1-0B5B733E086E}"/>
                </a:ext>
              </a:extLst>
            </p:cNvPr>
            <p:cNvGrpSpPr/>
            <p:nvPr/>
          </p:nvGrpSpPr>
          <p:grpSpPr>
            <a:xfrm>
              <a:off x="7678515" y="1129427"/>
              <a:ext cx="3078153" cy="1373337"/>
              <a:chOff x="7264569" y="1866928"/>
              <a:chExt cx="3078153" cy="1373337"/>
            </a:xfrm>
          </p:grpSpPr>
          <p:grpSp>
            <p:nvGrpSpPr>
              <p:cNvPr id="39" name="Group 38">
                <a:extLst>
                  <a:ext uri="{FF2B5EF4-FFF2-40B4-BE49-F238E27FC236}">
                    <a16:creationId xmlns:a16="http://schemas.microsoft.com/office/drawing/2014/main" id="{9D424FB0-8A6F-4731-8128-FDBE6E5A091D}"/>
                  </a:ext>
                </a:extLst>
              </p:cNvPr>
              <p:cNvGrpSpPr/>
              <p:nvPr/>
            </p:nvGrpSpPr>
            <p:grpSpPr>
              <a:xfrm>
                <a:off x="7264569" y="1866928"/>
                <a:ext cx="3078153" cy="1373337"/>
                <a:chOff x="7264569" y="1866928"/>
                <a:chExt cx="3078153" cy="1373337"/>
              </a:xfrm>
            </p:grpSpPr>
            <p:sp>
              <p:nvSpPr>
                <p:cNvPr id="43" name="Rectangle 42">
                  <a:extLst>
                    <a:ext uri="{FF2B5EF4-FFF2-40B4-BE49-F238E27FC236}">
                      <a16:creationId xmlns:a16="http://schemas.microsoft.com/office/drawing/2014/main" id="{07E80048-0732-456D-893E-8D80DDE53486}"/>
                    </a:ext>
                  </a:extLst>
                </p:cNvPr>
                <p:cNvSpPr/>
                <p:nvPr/>
              </p:nvSpPr>
              <p:spPr>
                <a:xfrm>
                  <a:off x="7264569" y="1866928"/>
                  <a:ext cx="3078153" cy="137333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4" name="Straight Connector 43">
                  <a:extLst>
                    <a:ext uri="{FF2B5EF4-FFF2-40B4-BE49-F238E27FC236}">
                      <a16:creationId xmlns:a16="http://schemas.microsoft.com/office/drawing/2014/main" id="{4BFF9286-0FAF-46D8-A2C3-7D11BF200BBC}"/>
                    </a:ext>
                  </a:extLst>
                </p:cNvPr>
                <p:cNvCxnSpPr>
                  <a:cxnSpLocks/>
                </p:cNvCxnSpPr>
                <p:nvPr/>
              </p:nvCxnSpPr>
              <p:spPr>
                <a:xfrm>
                  <a:off x="7420801" y="2101372"/>
                  <a:ext cx="597877" cy="0"/>
                </a:xfrm>
                <a:prstGeom prst="line">
                  <a:avLst/>
                </a:prstGeom>
                <a:ln w="28575">
                  <a:solidFill>
                    <a:srgbClr val="11FD49"/>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493F93A-DC06-4337-9ACC-99A51DA8FF71}"/>
                    </a:ext>
                  </a:extLst>
                </p:cNvPr>
                <p:cNvCxnSpPr>
                  <a:cxnSpLocks/>
                </p:cNvCxnSpPr>
                <p:nvPr/>
              </p:nvCxnSpPr>
              <p:spPr>
                <a:xfrm>
                  <a:off x="7420801" y="2376864"/>
                  <a:ext cx="597877"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7C4096B-E896-4872-8C30-3E643292A648}"/>
                    </a:ext>
                  </a:extLst>
                </p:cNvPr>
                <p:cNvCxnSpPr>
                  <a:cxnSpLocks/>
                </p:cNvCxnSpPr>
                <p:nvPr/>
              </p:nvCxnSpPr>
              <p:spPr>
                <a:xfrm>
                  <a:off x="7420801" y="2696317"/>
                  <a:ext cx="597877" cy="0"/>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grpSp>
          <p:sp>
            <p:nvSpPr>
              <p:cNvPr id="40" name="TextBox 39">
                <a:extLst>
                  <a:ext uri="{FF2B5EF4-FFF2-40B4-BE49-F238E27FC236}">
                    <a16:creationId xmlns:a16="http://schemas.microsoft.com/office/drawing/2014/main" id="{A5D6CD4E-79EC-4285-AEA5-174B0ED3205C}"/>
                  </a:ext>
                </a:extLst>
              </p:cNvPr>
              <p:cNvSpPr txBox="1"/>
              <p:nvPr/>
            </p:nvSpPr>
            <p:spPr>
              <a:xfrm>
                <a:off x="8047985" y="1916706"/>
                <a:ext cx="1600200" cy="369332"/>
              </a:xfrm>
              <a:prstGeom prst="rect">
                <a:avLst/>
              </a:prstGeom>
              <a:noFill/>
            </p:spPr>
            <p:txBody>
              <a:bodyPr wrap="square" rtlCol="0">
                <a:spAutoFit/>
              </a:bodyPr>
              <a:lstStyle/>
              <a:p>
                <a:r>
                  <a:rPr lang="en-US" dirty="0"/>
                  <a:t>UL</a:t>
                </a:r>
              </a:p>
            </p:txBody>
          </p:sp>
          <p:sp>
            <p:nvSpPr>
              <p:cNvPr id="41" name="TextBox 40">
                <a:extLst>
                  <a:ext uri="{FF2B5EF4-FFF2-40B4-BE49-F238E27FC236}">
                    <a16:creationId xmlns:a16="http://schemas.microsoft.com/office/drawing/2014/main" id="{A54024EB-BC93-44EF-A6ED-82D54363C371}"/>
                  </a:ext>
                </a:extLst>
              </p:cNvPr>
              <p:cNvSpPr txBox="1"/>
              <p:nvPr/>
            </p:nvSpPr>
            <p:spPr>
              <a:xfrm>
                <a:off x="8077292" y="2192198"/>
                <a:ext cx="1600200" cy="369332"/>
              </a:xfrm>
              <a:prstGeom prst="rect">
                <a:avLst/>
              </a:prstGeom>
              <a:noFill/>
            </p:spPr>
            <p:txBody>
              <a:bodyPr wrap="square" rtlCol="0">
                <a:spAutoFit/>
              </a:bodyPr>
              <a:lstStyle/>
              <a:p>
                <a:r>
                  <a:rPr lang="en-US" dirty="0"/>
                  <a:t>E.ON</a:t>
                </a:r>
              </a:p>
            </p:txBody>
          </p:sp>
          <p:sp>
            <p:nvSpPr>
              <p:cNvPr id="42" name="TextBox 41">
                <a:extLst>
                  <a:ext uri="{FF2B5EF4-FFF2-40B4-BE49-F238E27FC236}">
                    <a16:creationId xmlns:a16="http://schemas.microsoft.com/office/drawing/2014/main" id="{90E2BCD8-CD96-439C-BD9D-AA40EFDB8C01}"/>
                  </a:ext>
                </a:extLst>
              </p:cNvPr>
              <p:cNvSpPr txBox="1"/>
              <p:nvPr/>
            </p:nvSpPr>
            <p:spPr>
              <a:xfrm>
                <a:off x="8077292" y="2511651"/>
                <a:ext cx="1600200" cy="369332"/>
              </a:xfrm>
              <a:prstGeom prst="rect">
                <a:avLst/>
              </a:prstGeom>
              <a:noFill/>
            </p:spPr>
            <p:txBody>
              <a:bodyPr wrap="square" rtlCol="0">
                <a:spAutoFit/>
              </a:bodyPr>
              <a:lstStyle/>
              <a:p>
                <a:r>
                  <a:rPr lang="en-US" dirty="0"/>
                  <a:t>RES</a:t>
                </a:r>
              </a:p>
            </p:txBody>
          </p:sp>
        </p:grpSp>
        <p:cxnSp>
          <p:nvCxnSpPr>
            <p:cNvPr id="33" name="Straight Connector 32">
              <a:extLst>
                <a:ext uri="{FF2B5EF4-FFF2-40B4-BE49-F238E27FC236}">
                  <a16:creationId xmlns:a16="http://schemas.microsoft.com/office/drawing/2014/main" id="{365DFE5C-D44D-48AD-9258-0392643E4B02}"/>
                </a:ext>
              </a:extLst>
            </p:cNvPr>
            <p:cNvCxnSpPr>
              <a:cxnSpLocks/>
            </p:cNvCxnSpPr>
            <p:nvPr/>
          </p:nvCxnSpPr>
          <p:spPr>
            <a:xfrm>
              <a:off x="9173202" y="1349235"/>
              <a:ext cx="597877" cy="0"/>
            </a:xfrm>
            <a:prstGeom prst="line">
              <a:avLst/>
            </a:prstGeom>
            <a:ln w="285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D10B53D-928F-42C7-B9D0-B4DC0E8B5FEE}"/>
                </a:ext>
              </a:extLst>
            </p:cNvPr>
            <p:cNvCxnSpPr>
              <a:cxnSpLocks/>
            </p:cNvCxnSpPr>
            <p:nvPr/>
          </p:nvCxnSpPr>
          <p:spPr>
            <a:xfrm>
              <a:off x="9178588" y="1618012"/>
              <a:ext cx="597877" cy="0"/>
            </a:xfrm>
            <a:prstGeom prst="line">
              <a:avLst/>
            </a:prstGeom>
            <a:ln w="28575">
              <a:solidFill>
                <a:srgbClr val="00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9F80C89-FD80-4778-843C-9C0FBB26FFE0}"/>
                </a:ext>
              </a:extLst>
            </p:cNvPr>
            <p:cNvCxnSpPr>
              <a:cxnSpLocks/>
            </p:cNvCxnSpPr>
            <p:nvPr/>
          </p:nvCxnSpPr>
          <p:spPr>
            <a:xfrm>
              <a:off x="9202509" y="1882635"/>
              <a:ext cx="59787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4F8AE9FA-BD4E-48DD-93A6-B148E4F667F3}"/>
                </a:ext>
              </a:extLst>
            </p:cNvPr>
            <p:cNvSpPr txBox="1"/>
            <p:nvPr/>
          </p:nvSpPr>
          <p:spPr>
            <a:xfrm>
              <a:off x="9754345" y="1142171"/>
              <a:ext cx="1600200" cy="369332"/>
            </a:xfrm>
            <a:prstGeom prst="rect">
              <a:avLst/>
            </a:prstGeom>
            <a:noFill/>
          </p:spPr>
          <p:txBody>
            <a:bodyPr wrap="square" rtlCol="0">
              <a:spAutoFit/>
            </a:bodyPr>
            <a:lstStyle/>
            <a:p>
              <a:r>
                <a:rPr lang="en-US" dirty="0" err="1"/>
                <a:t>Avangrid</a:t>
              </a:r>
              <a:endParaRPr lang="en-US" dirty="0"/>
            </a:p>
          </p:txBody>
        </p:sp>
        <p:sp>
          <p:nvSpPr>
            <p:cNvPr id="37" name="TextBox 36">
              <a:extLst>
                <a:ext uri="{FF2B5EF4-FFF2-40B4-BE49-F238E27FC236}">
                  <a16:creationId xmlns:a16="http://schemas.microsoft.com/office/drawing/2014/main" id="{EB862653-E759-4737-9347-899DF2EABF50}"/>
                </a:ext>
              </a:extLst>
            </p:cNvPr>
            <p:cNvSpPr txBox="1"/>
            <p:nvPr/>
          </p:nvSpPr>
          <p:spPr>
            <a:xfrm>
              <a:off x="9771079" y="1451784"/>
              <a:ext cx="1600200" cy="369332"/>
            </a:xfrm>
            <a:prstGeom prst="rect">
              <a:avLst/>
            </a:prstGeom>
            <a:noFill/>
          </p:spPr>
          <p:txBody>
            <a:bodyPr wrap="square" rtlCol="0">
              <a:spAutoFit/>
            </a:bodyPr>
            <a:lstStyle/>
            <a:p>
              <a:r>
                <a:rPr lang="en-US" dirty="0"/>
                <a:t>Nordex</a:t>
              </a:r>
            </a:p>
          </p:txBody>
        </p:sp>
        <p:sp>
          <p:nvSpPr>
            <p:cNvPr id="38" name="TextBox 37">
              <a:extLst>
                <a:ext uri="{FF2B5EF4-FFF2-40B4-BE49-F238E27FC236}">
                  <a16:creationId xmlns:a16="http://schemas.microsoft.com/office/drawing/2014/main" id="{71EE356D-9EF7-4F37-BC8E-969102570CF1}"/>
                </a:ext>
              </a:extLst>
            </p:cNvPr>
            <p:cNvSpPr txBox="1"/>
            <p:nvPr/>
          </p:nvSpPr>
          <p:spPr>
            <a:xfrm>
              <a:off x="9817120" y="1694693"/>
              <a:ext cx="1600200" cy="369332"/>
            </a:xfrm>
            <a:prstGeom prst="rect">
              <a:avLst/>
            </a:prstGeom>
            <a:noFill/>
          </p:spPr>
          <p:txBody>
            <a:bodyPr wrap="square" rtlCol="0">
              <a:spAutoFit/>
            </a:bodyPr>
            <a:lstStyle/>
            <a:p>
              <a:r>
                <a:rPr lang="en-US" dirty="0"/>
                <a:t>NREL</a:t>
              </a:r>
            </a:p>
          </p:txBody>
        </p:sp>
      </p:grpSp>
      <p:cxnSp>
        <p:nvCxnSpPr>
          <p:cNvPr id="47" name="Straight Connector 46">
            <a:extLst>
              <a:ext uri="{FF2B5EF4-FFF2-40B4-BE49-F238E27FC236}">
                <a16:creationId xmlns:a16="http://schemas.microsoft.com/office/drawing/2014/main" id="{08424FE9-C5EC-4680-B6BB-B52937B7191F}"/>
              </a:ext>
            </a:extLst>
          </p:cNvPr>
          <p:cNvCxnSpPr>
            <a:cxnSpLocks/>
          </p:cNvCxnSpPr>
          <p:nvPr/>
        </p:nvCxnSpPr>
        <p:spPr>
          <a:xfrm>
            <a:off x="9621589" y="2699802"/>
            <a:ext cx="59787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DDCDC96F-F73D-4972-81CC-8FFF026A8CCF}"/>
              </a:ext>
            </a:extLst>
          </p:cNvPr>
          <p:cNvSpPr txBox="1"/>
          <p:nvPr/>
        </p:nvSpPr>
        <p:spPr>
          <a:xfrm>
            <a:off x="10235288" y="2505087"/>
            <a:ext cx="1600200" cy="369332"/>
          </a:xfrm>
          <a:prstGeom prst="rect">
            <a:avLst/>
          </a:prstGeom>
          <a:noFill/>
        </p:spPr>
        <p:txBody>
          <a:bodyPr wrap="square" rtlCol="0">
            <a:spAutoFit/>
          </a:bodyPr>
          <a:lstStyle/>
          <a:p>
            <a:r>
              <a:rPr lang="en-US" dirty="0"/>
              <a:t>EDPR</a:t>
            </a:r>
          </a:p>
        </p:txBody>
      </p:sp>
      <p:cxnSp>
        <p:nvCxnSpPr>
          <p:cNvPr id="49" name="Straight Connector 48">
            <a:extLst>
              <a:ext uri="{FF2B5EF4-FFF2-40B4-BE49-F238E27FC236}">
                <a16:creationId xmlns:a16="http://schemas.microsoft.com/office/drawing/2014/main" id="{DB13D46A-7762-42FE-A033-DCDEC8788F87}"/>
              </a:ext>
            </a:extLst>
          </p:cNvPr>
          <p:cNvCxnSpPr>
            <a:cxnSpLocks/>
          </p:cNvCxnSpPr>
          <p:nvPr/>
        </p:nvCxnSpPr>
        <p:spPr>
          <a:xfrm>
            <a:off x="8283134" y="2800541"/>
            <a:ext cx="597877" cy="0"/>
          </a:xfrm>
          <a:prstGeom prst="line">
            <a:avLst/>
          </a:prstGeom>
          <a:ln w="28575">
            <a:solidFill>
              <a:srgbClr val="CC00CC"/>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63BFDC4F-82FC-42E9-9E38-0F501BBAC4BF}"/>
              </a:ext>
            </a:extLst>
          </p:cNvPr>
          <p:cNvSpPr txBox="1"/>
          <p:nvPr/>
        </p:nvSpPr>
        <p:spPr>
          <a:xfrm>
            <a:off x="8910318" y="2615869"/>
            <a:ext cx="1600200" cy="369332"/>
          </a:xfrm>
          <a:prstGeom prst="rect">
            <a:avLst/>
          </a:prstGeom>
          <a:noFill/>
        </p:spPr>
        <p:txBody>
          <a:bodyPr wrap="square" rtlCol="0">
            <a:spAutoFit/>
          </a:bodyPr>
          <a:lstStyle/>
          <a:p>
            <a:r>
              <a:rPr lang="en-US" dirty="0"/>
              <a:t>Apex</a:t>
            </a:r>
          </a:p>
        </p:txBody>
      </p:sp>
      <p:sp>
        <p:nvSpPr>
          <p:cNvPr id="51" name="TextBox 50">
            <a:extLst>
              <a:ext uri="{FF2B5EF4-FFF2-40B4-BE49-F238E27FC236}">
                <a16:creationId xmlns:a16="http://schemas.microsoft.com/office/drawing/2014/main" id="{CE375CB0-1E7A-4E24-94DB-B88971D6189D}"/>
              </a:ext>
            </a:extLst>
          </p:cNvPr>
          <p:cNvSpPr txBox="1"/>
          <p:nvPr/>
        </p:nvSpPr>
        <p:spPr>
          <a:xfrm>
            <a:off x="3990110" y="1154592"/>
            <a:ext cx="5270269" cy="369332"/>
          </a:xfrm>
          <a:prstGeom prst="rect">
            <a:avLst/>
          </a:prstGeom>
          <a:solidFill>
            <a:schemeClr val="bg1"/>
          </a:solidFill>
        </p:spPr>
        <p:txBody>
          <a:bodyPr wrap="square" rtlCol="0">
            <a:spAutoFit/>
          </a:bodyPr>
          <a:lstStyle/>
          <a:p>
            <a:r>
              <a:rPr lang="en-US" b="1" dirty="0"/>
              <a:t>Anemometer 2 TI vs. Reference Anemometer TI</a:t>
            </a:r>
          </a:p>
        </p:txBody>
      </p:sp>
    </p:spTree>
    <p:extLst>
      <p:ext uri="{BB962C8B-B14F-4D97-AF65-F5344CB8AC3E}">
        <p14:creationId xmlns:p14="http://schemas.microsoft.com/office/powerpoint/2010/main" val="407067674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05C448-258E-4071-BD89-9040413202AC}"/>
              </a:ext>
            </a:extLst>
          </p:cNvPr>
          <p:cNvPicPr>
            <a:picLocks noChangeAspect="1"/>
          </p:cNvPicPr>
          <p:nvPr/>
        </p:nvPicPr>
        <p:blipFill>
          <a:blip r:embed="rId3"/>
          <a:stretch>
            <a:fillRect/>
          </a:stretch>
        </p:blipFill>
        <p:spPr>
          <a:xfrm>
            <a:off x="-508405" y="1719239"/>
            <a:ext cx="11256762" cy="4880332"/>
          </a:xfrm>
          <a:prstGeom prst="rect">
            <a:avLst/>
          </a:prstGeom>
        </p:spPr>
      </p:pic>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Phase 1 Test Preliminary Results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14</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4"/>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6A097214-529F-4AC0-905B-5276201FF57D}"/>
                  </a:ext>
                </a:extLst>
              </p:cNvPr>
              <p:cNvSpPr txBox="1"/>
              <p:nvPr/>
            </p:nvSpPr>
            <p:spPr>
              <a:xfrm>
                <a:off x="9664622" y="2071735"/>
                <a:ext cx="2212938" cy="4247317"/>
              </a:xfrm>
              <a:prstGeom prst="rect">
                <a:avLst/>
              </a:prstGeom>
              <a:noFill/>
            </p:spPr>
            <p:txBody>
              <a:bodyPr wrap="square" rtlCol="0">
                <a:spAutoFit/>
              </a:bodyPr>
              <a:lstStyle/>
              <a:p>
                <a:pPr marL="285750" indent="-285750">
                  <a:buFontTx/>
                  <a:buChar char="-"/>
                </a:pPr>
                <a:r>
                  <a:rPr lang="en-US" dirty="0"/>
                  <a:t>H1 passes for E.ON projects with class 1 to class 1 </a:t>
                </a:r>
                <a:r>
                  <a:rPr lang="en-US" dirty="0" err="1"/>
                  <a:t>ane</a:t>
                </a:r>
                <a:r>
                  <a:rPr lang="en-US" dirty="0"/>
                  <a:t> comparisons</a:t>
                </a:r>
              </a:p>
              <a:p>
                <a:pPr marL="285750" indent="-285750">
                  <a:buFontTx/>
                  <a:buChar char="-"/>
                </a:pPr>
                <a:endParaRPr lang="en-US" dirty="0"/>
              </a:p>
              <a:p>
                <a:pPr marL="285750" indent="-285750">
                  <a:buFontTx/>
                  <a:buChar char="-"/>
                </a:pPr>
                <a:r>
                  <a:rPr lang="en-US" dirty="0"/>
                  <a:t>Positive values </a:t>
                </a:r>
                <a:r>
                  <a:rPr lang="en-US" dirty="0">
                    <a:sym typeface="Wingdings" panose="05000000000000000000" pitchFamily="2" charset="2"/>
                  </a:rPr>
                  <a:t></a:t>
                </a:r>
                <a:r>
                  <a:rPr lang="en-US"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𝐴𝑛𝑒</m:t>
                        </m:r>
                        <m:r>
                          <a:rPr lang="en-US" i="1">
                            <a:latin typeface="Cambria Math" panose="02040503050406030204" pitchFamily="18" charset="0"/>
                          </a:rPr>
                          <m:t>2</m:t>
                        </m:r>
                        <m:r>
                          <a:rPr lang="en-US" i="1">
                            <a:latin typeface="Cambria Math" panose="02040503050406030204" pitchFamily="18" charset="0"/>
                          </a:rPr>
                          <m:t>𝐴𝑛𝑒</m:t>
                        </m:r>
                        <m:r>
                          <a:rPr lang="en-US" i="1">
                            <a:latin typeface="Cambria Math" panose="02040503050406030204" pitchFamily="18" charset="0"/>
                          </a:rPr>
                          <m:t>_</m:t>
                        </m:r>
                        <m:r>
                          <a:rPr lang="en-US" i="1">
                            <a:latin typeface="Cambria Math" panose="02040503050406030204" pitchFamily="18" charset="0"/>
                          </a:rPr>
                          <m:t>𝑇𝐼</m:t>
                        </m:r>
                      </m:e>
                      <m:sub>
                        <m:r>
                          <a:rPr lang="en-US" i="1">
                            <a:latin typeface="Cambria Math" panose="02040503050406030204" pitchFamily="18" charset="0"/>
                          </a:rPr>
                          <m:t>𝐵𝑖𝑎𝑠</m:t>
                        </m:r>
                      </m:sub>
                    </m:sSub>
                    <m:r>
                      <a:rPr lang="en-US" i="1">
                        <a:latin typeface="Cambria Math" panose="02040503050406030204" pitchFamily="18" charset="0"/>
                      </a:rPr>
                      <m:t> </m:t>
                    </m:r>
                  </m:oMath>
                </a14:m>
                <a:r>
                  <a:rPr lang="en-US" dirty="0"/>
                  <a:t>greater than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𝐶𝑜𝑟𝑟𝑅𝑆𝐷</m:t>
                        </m:r>
                        <m:r>
                          <a:rPr lang="en-US" i="1">
                            <a:latin typeface="Cambria Math" panose="02040503050406030204" pitchFamily="18" charset="0"/>
                          </a:rPr>
                          <m:t>2</m:t>
                        </m:r>
                        <m:r>
                          <a:rPr lang="en-US" i="1">
                            <a:latin typeface="Cambria Math" panose="02040503050406030204" pitchFamily="18" charset="0"/>
                          </a:rPr>
                          <m:t>𝐴𝑛𝑒</m:t>
                        </m:r>
                        <m:r>
                          <a:rPr lang="en-US" i="1">
                            <a:latin typeface="Cambria Math" panose="02040503050406030204" pitchFamily="18" charset="0"/>
                          </a:rPr>
                          <m:t>_</m:t>
                        </m:r>
                        <m:r>
                          <a:rPr lang="en-US" i="1">
                            <a:latin typeface="Cambria Math" panose="02040503050406030204" pitchFamily="18" charset="0"/>
                          </a:rPr>
                          <m:t>𝑇𝐼</m:t>
                        </m:r>
                      </m:e>
                      <m:sub>
                        <m:r>
                          <a:rPr lang="en-US" i="1">
                            <a:latin typeface="Cambria Math" panose="02040503050406030204" pitchFamily="18" charset="0"/>
                          </a:rPr>
                          <m:t>𝐵𝑖𝑎𝑠</m:t>
                        </m:r>
                      </m:sub>
                    </m:sSub>
                  </m:oMath>
                </a14:m>
                <a:endParaRPr lang="en-US" dirty="0"/>
              </a:p>
              <a:p>
                <a:pPr marL="285750" indent="-285750">
                  <a:buFontTx/>
                  <a:buChar char="-"/>
                </a:pPr>
                <a:endParaRPr lang="en-US" dirty="0"/>
              </a:p>
              <a:p>
                <a:pPr marL="285750" indent="-285750">
                  <a:buFontTx/>
                  <a:buChar char="-"/>
                </a:pPr>
                <a:r>
                  <a:rPr lang="en-US" dirty="0"/>
                  <a:t>Bias difference decreases with increasing wind speeds</a:t>
                </a:r>
              </a:p>
              <a:p>
                <a:pPr marL="285750" indent="-285750">
                  <a:buFontTx/>
                  <a:buChar char="-"/>
                </a:pPr>
                <a:endParaRPr lang="en-US" dirty="0"/>
              </a:p>
            </p:txBody>
          </p:sp>
        </mc:Choice>
        <mc:Fallback xmlns="">
          <p:sp>
            <p:nvSpPr>
              <p:cNvPr id="9" name="TextBox 8">
                <a:extLst>
                  <a:ext uri="{FF2B5EF4-FFF2-40B4-BE49-F238E27FC236}">
                    <a16:creationId xmlns:a16="http://schemas.microsoft.com/office/drawing/2014/main" id="{6A097214-529F-4AC0-905B-5276201FF57D}"/>
                  </a:ext>
                </a:extLst>
              </p:cNvPr>
              <p:cNvSpPr txBox="1">
                <a:spLocks noRot="1" noChangeAspect="1" noMove="1" noResize="1" noEditPoints="1" noAdjustHandles="1" noChangeArrowheads="1" noChangeShapeType="1" noTextEdit="1"/>
              </p:cNvSpPr>
              <p:nvPr/>
            </p:nvSpPr>
            <p:spPr>
              <a:xfrm>
                <a:off x="9664622" y="2071735"/>
                <a:ext cx="2212938" cy="4247317"/>
              </a:xfrm>
              <a:prstGeom prst="rect">
                <a:avLst/>
              </a:prstGeom>
              <a:blipFill>
                <a:blip r:embed="rId5"/>
                <a:stretch>
                  <a:fillRect l="-2204" t="-861" r="-1405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A1E800D3-CFBD-4D9F-819B-C10B9039BB44}"/>
                  </a:ext>
                </a:extLst>
              </p:cNvPr>
              <p:cNvSpPr txBox="1"/>
              <p:nvPr/>
            </p:nvSpPr>
            <p:spPr>
              <a:xfrm rot="16200000">
                <a:off x="-2003636" y="3628004"/>
                <a:ext cx="4631104" cy="584775"/>
              </a:xfrm>
              <a:prstGeom prst="rect">
                <a:avLst/>
              </a:prstGeom>
              <a:solidFill>
                <a:schemeClr val="bg1"/>
              </a:solidFill>
            </p:spPr>
            <p:txBody>
              <a:bodyPr wrap="square" rtlCol="0">
                <a:spAutoFit/>
              </a:bodyPr>
              <a:lstStyle/>
              <a:p>
                <a:pPr algn="ctr"/>
                <a:r>
                  <a:rPr lang="en-US" dirty="0"/>
                  <a:t>TI MBE Difference:</a:t>
                </a:r>
              </a:p>
              <a:p>
                <a:pPr algn="ctr"/>
                <a:r>
                  <a:rPr lang="en-US" sz="1400" dirty="0"/>
                  <a:t>|</a:t>
                </a:r>
                <a14:m>
                  <m:oMath xmlns:m="http://schemas.openxmlformats.org/officeDocument/2006/math">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𝐴𝑛𝑒</m:t>
                        </m:r>
                        <m:r>
                          <a:rPr lang="en-US" sz="1400" b="0" i="1" smtClean="0">
                            <a:latin typeface="Cambria Math" panose="02040503050406030204" pitchFamily="18" charset="0"/>
                          </a:rPr>
                          <m:t>2</m:t>
                        </m:r>
                        <m:r>
                          <a:rPr lang="en-US" sz="1400" b="0" i="1" smtClean="0">
                            <a:latin typeface="Cambria Math" panose="02040503050406030204" pitchFamily="18" charset="0"/>
                          </a:rPr>
                          <m:t>𝐴𝑛𝑒</m:t>
                        </m:r>
                        <m:r>
                          <a:rPr lang="en-US" sz="1400" b="0" i="1" smtClean="0">
                            <a:latin typeface="Cambria Math" panose="02040503050406030204" pitchFamily="18" charset="0"/>
                          </a:rPr>
                          <m:t>_</m:t>
                        </m:r>
                        <m:r>
                          <a:rPr lang="en-US" sz="1400" b="0" i="1" smtClean="0">
                            <a:latin typeface="Cambria Math" panose="02040503050406030204" pitchFamily="18" charset="0"/>
                          </a:rPr>
                          <m:t>𝑇𝐼</m:t>
                        </m:r>
                      </m:e>
                      <m:sub>
                        <m:r>
                          <a:rPr lang="en-US" sz="1400" b="0" i="1" smtClean="0">
                            <a:latin typeface="Cambria Math" panose="02040503050406030204" pitchFamily="18" charset="0"/>
                          </a:rPr>
                          <m:t>𝐵𝑖𝑎𝑠</m:t>
                        </m:r>
                      </m:sub>
                    </m:sSub>
                    <m:r>
                      <a:rPr lang="en-US" sz="1400" b="0" i="1" smtClean="0">
                        <a:latin typeface="Cambria Math" panose="02040503050406030204" pitchFamily="18" charset="0"/>
                      </a:rPr>
                      <m:t>| −|</m:t>
                    </m:r>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𝐶𝑜𝑟𝑟𝑅𝑆𝐷</m:t>
                        </m:r>
                        <m:r>
                          <a:rPr lang="en-US" sz="1400" b="0" i="1" smtClean="0">
                            <a:latin typeface="Cambria Math" panose="02040503050406030204" pitchFamily="18" charset="0"/>
                          </a:rPr>
                          <m:t>2</m:t>
                        </m:r>
                        <m:r>
                          <a:rPr lang="en-US" sz="1400" b="0" i="1" smtClean="0">
                            <a:latin typeface="Cambria Math" panose="02040503050406030204" pitchFamily="18" charset="0"/>
                          </a:rPr>
                          <m:t>𝐴𝑛𝑒</m:t>
                        </m:r>
                        <m:r>
                          <a:rPr lang="en-US" sz="1400" i="1">
                            <a:latin typeface="Cambria Math" panose="02040503050406030204" pitchFamily="18" charset="0"/>
                          </a:rPr>
                          <m:t>_</m:t>
                        </m:r>
                        <m:r>
                          <a:rPr lang="en-US" sz="1400" i="1">
                            <a:latin typeface="Cambria Math" panose="02040503050406030204" pitchFamily="18" charset="0"/>
                          </a:rPr>
                          <m:t>𝑇𝐼</m:t>
                        </m:r>
                      </m:e>
                      <m:sub>
                        <m:r>
                          <a:rPr lang="en-US" sz="1400" i="1">
                            <a:latin typeface="Cambria Math" panose="02040503050406030204" pitchFamily="18" charset="0"/>
                          </a:rPr>
                          <m:t>𝐵𝑖𝑎𝑠</m:t>
                        </m:r>
                      </m:sub>
                    </m:sSub>
                    <m:r>
                      <a:rPr lang="en-US" sz="1400" b="0" i="1" smtClean="0">
                        <a:latin typeface="Cambria Math" panose="02040503050406030204" pitchFamily="18" charset="0"/>
                      </a:rPr>
                      <m:t>|</m:t>
                    </m:r>
                  </m:oMath>
                </a14:m>
                <a:endParaRPr lang="en-US" sz="1400" dirty="0"/>
              </a:p>
            </p:txBody>
          </p:sp>
        </mc:Choice>
        <mc:Fallback xmlns="">
          <p:sp>
            <p:nvSpPr>
              <p:cNvPr id="10" name="TextBox 9">
                <a:extLst>
                  <a:ext uri="{FF2B5EF4-FFF2-40B4-BE49-F238E27FC236}">
                    <a16:creationId xmlns:a16="http://schemas.microsoft.com/office/drawing/2014/main" id="{A1E800D3-CFBD-4D9F-819B-C10B9039BB44}"/>
                  </a:ext>
                </a:extLst>
              </p:cNvPr>
              <p:cNvSpPr txBox="1">
                <a:spLocks noRot="1" noChangeAspect="1" noMove="1" noResize="1" noEditPoints="1" noAdjustHandles="1" noChangeArrowheads="1" noChangeShapeType="1" noTextEdit="1"/>
              </p:cNvSpPr>
              <p:nvPr/>
            </p:nvSpPr>
            <p:spPr>
              <a:xfrm rot="16200000">
                <a:off x="-2003636" y="3628004"/>
                <a:ext cx="4631104" cy="584775"/>
              </a:xfrm>
              <a:prstGeom prst="rect">
                <a:avLst/>
              </a:prstGeom>
              <a:blipFill>
                <a:blip r:embed="rId6"/>
                <a:stretch>
                  <a:fillRect l="-5208" r="-10417"/>
                </a:stretch>
              </a:blipFill>
            </p:spPr>
            <p:txBody>
              <a:bodyPr/>
              <a:lstStyle/>
              <a:p>
                <a:r>
                  <a:rPr lang="en-US">
                    <a:noFill/>
                  </a:rPr>
                  <a:t> </a:t>
                </a:r>
              </a:p>
            </p:txBody>
          </p:sp>
        </mc:Fallback>
      </mc:AlternateContent>
      <p:cxnSp>
        <p:nvCxnSpPr>
          <p:cNvPr id="12" name="Straight Connector 11">
            <a:extLst>
              <a:ext uri="{FF2B5EF4-FFF2-40B4-BE49-F238E27FC236}">
                <a16:creationId xmlns:a16="http://schemas.microsoft.com/office/drawing/2014/main" id="{90F4ED34-5F27-43BA-94C5-741C7CBF0BFB}"/>
              </a:ext>
            </a:extLst>
          </p:cNvPr>
          <p:cNvCxnSpPr>
            <a:cxnSpLocks/>
          </p:cNvCxnSpPr>
          <p:nvPr/>
        </p:nvCxnSpPr>
        <p:spPr>
          <a:xfrm>
            <a:off x="972590" y="5178829"/>
            <a:ext cx="8678486"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F2DA419C-229B-47EA-A4B5-3E721477BE84}"/>
              </a:ext>
            </a:extLst>
          </p:cNvPr>
          <p:cNvSpPr/>
          <p:nvPr/>
        </p:nvSpPr>
        <p:spPr>
          <a:xfrm>
            <a:off x="7391383" y="2176259"/>
            <a:ext cx="1951891" cy="138628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866A71E-3ED4-4A9B-98E0-736428046FE8}"/>
              </a:ext>
            </a:extLst>
          </p:cNvPr>
          <p:cNvCxnSpPr>
            <a:cxnSpLocks/>
          </p:cNvCxnSpPr>
          <p:nvPr/>
        </p:nvCxnSpPr>
        <p:spPr>
          <a:xfrm>
            <a:off x="7602398" y="2360925"/>
            <a:ext cx="597877"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C02E4E9-C3A7-4FBA-8142-F79307657FD1}"/>
              </a:ext>
            </a:extLst>
          </p:cNvPr>
          <p:cNvCxnSpPr>
            <a:cxnSpLocks/>
          </p:cNvCxnSpPr>
          <p:nvPr/>
        </p:nvCxnSpPr>
        <p:spPr>
          <a:xfrm>
            <a:off x="7602398" y="2636417"/>
            <a:ext cx="597877" cy="0"/>
          </a:xfrm>
          <a:prstGeom prst="line">
            <a:avLst/>
          </a:prstGeom>
          <a:ln w="28575">
            <a:solidFill>
              <a:srgbClr val="EF19F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F6EFE07-0B8C-4729-A808-A52BD7988996}"/>
              </a:ext>
            </a:extLst>
          </p:cNvPr>
          <p:cNvCxnSpPr>
            <a:cxnSpLocks/>
          </p:cNvCxnSpPr>
          <p:nvPr/>
        </p:nvCxnSpPr>
        <p:spPr>
          <a:xfrm>
            <a:off x="7602398" y="2955870"/>
            <a:ext cx="597877" cy="0"/>
          </a:xfrm>
          <a:prstGeom prst="line">
            <a:avLst/>
          </a:prstGeom>
          <a:ln w="28575">
            <a:solidFill>
              <a:srgbClr val="11FD49"/>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12496A2-5406-41D3-BEEE-EF028674365E}"/>
              </a:ext>
            </a:extLst>
          </p:cNvPr>
          <p:cNvSpPr txBox="1"/>
          <p:nvPr/>
        </p:nvSpPr>
        <p:spPr>
          <a:xfrm>
            <a:off x="8203206" y="2167467"/>
            <a:ext cx="1600200" cy="369332"/>
          </a:xfrm>
          <a:prstGeom prst="rect">
            <a:avLst/>
          </a:prstGeom>
          <a:noFill/>
        </p:spPr>
        <p:txBody>
          <a:bodyPr wrap="square" rtlCol="0">
            <a:spAutoFit/>
          </a:bodyPr>
          <a:lstStyle/>
          <a:p>
            <a:r>
              <a:rPr lang="en-US" dirty="0"/>
              <a:t>Project 1</a:t>
            </a:r>
          </a:p>
        </p:txBody>
      </p:sp>
      <p:sp>
        <p:nvSpPr>
          <p:cNvPr id="18" name="TextBox 17">
            <a:extLst>
              <a:ext uri="{FF2B5EF4-FFF2-40B4-BE49-F238E27FC236}">
                <a16:creationId xmlns:a16="http://schemas.microsoft.com/office/drawing/2014/main" id="{B21B222D-21F8-40D5-BD94-C8DB025B513B}"/>
              </a:ext>
            </a:extLst>
          </p:cNvPr>
          <p:cNvSpPr txBox="1"/>
          <p:nvPr/>
        </p:nvSpPr>
        <p:spPr>
          <a:xfrm>
            <a:off x="8214929" y="2460543"/>
            <a:ext cx="1600200" cy="369332"/>
          </a:xfrm>
          <a:prstGeom prst="rect">
            <a:avLst/>
          </a:prstGeom>
          <a:noFill/>
        </p:spPr>
        <p:txBody>
          <a:bodyPr wrap="square" rtlCol="0">
            <a:spAutoFit/>
          </a:bodyPr>
          <a:lstStyle/>
          <a:p>
            <a:r>
              <a:rPr lang="en-US" dirty="0"/>
              <a:t>Project 2</a:t>
            </a:r>
          </a:p>
        </p:txBody>
      </p:sp>
      <p:sp>
        <p:nvSpPr>
          <p:cNvPr id="19" name="TextBox 18">
            <a:extLst>
              <a:ext uri="{FF2B5EF4-FFF2-40B4-BE49-F238E27FC236}">
                <a16:creationId xmlns:a16="http://schemas.microsoft.com/office/drawing/2014/main" id="{7EFF9756-14F8-4441-83A4-B07F96A93547}"/>
              </a:ext>
            </a:extLst>
          </p:cNvPr>
          <p:cNvSpPr txBox="1"/>
          <p:nvPr/>
        </p:nvSpPr>
        <p:spPr>
          <a:xfrm>
            <a:off x="8214929" y="2744828"/>
            <a:ext cx="1600200" cy="369332"/>
          </a:xfrm>
          <a:prstGeom prst="rect">
            <a:avLst/>
          </a:prstGeom>
          <a:noFill/>
        </p:spPr>
        <p:txBody>
          <a:bodyPr wrap="square" rtlCol="0">
            <a:spAutoFit/>
          </a:bodyPr>
          <a:lstStyle/>
          <a:p>
            <a:r>
              <a:rPr lang="en-US" dirty="0"/>
              <a:t>Project 4</a:t>
            </a:r>
          </a:p>
        </p:txBody>
      </p:sp>
      <p:cxnSp>
        <p:nvCxnSpPr>
          <p:cNvPr id="20" name="Straight Connector 19">
            <a:extLst>
              <a:ext uri="{FF2B5EF4-FFF2-40B4-BE49-F238E27FC236}">
                <a16:creationId xmlns:a16="http://schemas.microsoft.com/office/drawing/2014/main" id="{44B13EBD-E0B0-45FC-98A0-CE7A47FB1030}"/>
              </a:ext>
            </a:extLst>
          </p:cNvPr>
          <p:cNvCxnSpPr>
            <a:cxnSpLocks/>
          </p:cNvCxnSpPr>
          <p:nvPr/>
        </p:nvCxnSpPr>
        <p:spPr>
          <a:xfrm>
            <a:off x="7617052" y="3275324"/>
            <a:ext cx="597877" cy="0"/>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AB99CC83-D330-444A-A032-F33AE929E787}"/>
              </a:ext>
            </a:extLst>
          </p:cNvPr>
          <p:cNvSpPr txBox="1"/>
          <p:nvPr/>
        </p:nvSpPr>
        <p:spPr>
          <a:xfrm>
            <a:off x="8200275" y="3075580"/>
            <a:ext cx="1600200" cy="369332"/>
          </a:xfrm>
          <a:prstGeom prst="rect">
            <a:avLst/>
          </a:prstGeom>
          <a:noFill/>
        </p:spPr>
        <p:txBody>
          <a:bodyPr wrap="square" rtlCol="0">
            <a:spAutoFit/>
          </a:bodyPr>
          <a:lstStyle/>
          <a:p>
            <a:r>
              <a:rPr lang="en-US" dirty="0"/>
              <a:t>Project 5</a:t>
            </a:r>
          </a:p>
        </p:txBody>
      </p:sp>
      <p:sp>
        <p:nvSpPr>
          <p:cNvPr id="22" name="Rectangle 21">
            <a:extLst>
              <a:ext uri="{FF2B5EF4-FFF2-40B4-BE49-F238E27FC236}">
                <a16:creationId xmlns:a16="http://schemas.microsoft.com/office/drawing/2014/main" id="{06C47C35-21A9-4D9F-A533-CF31A1161D17}"/>
              </a:ext>
            </a:extLst>
          </p:cNvPr>
          <p:cNvSpPr/>
          <p:nvPr/>
        </p:nvSpPr>
        <p:spPr>
          <a:xfrm>
            <a:off x="3380135" y="2020000"/>
            <a:ext cx="3555594" cy="4056382"/>
          </a:xfrm>
          <a:prstGeom prst="rect">
            <a:avLst/>
          </a:prstGeom>
          <a:solidFill>
            <a:srgbClr val="FFFF00">
              <a:alpha val="1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CAE4D6D-CF32-4ED7-9248-F2C591212171}"/>
              </a:ext>
            </a:extLst>
          </p:cNvPr>
          <p:cNvSpPr/>
          <p:nvPr/>
        </p:nvSpPr>
        <p:spPr>
          <a:xfrm>
            <a:off x="-334418" y="809326"/>
            <a:ext cx="11262965" cy="646331"/>
          </a:xfrm>
          <a:prstGeom prst="rect">
            <a:avLst/>
          </a:prstGeom>
        </p:spPr>
        <p:txBody>
          <a:bodyPr wrap="square">
            <a:spAutoFit/>
          </a:bodyPr>
          <a:lstStyle/>
          <a:p>
            <a:pPr algn="ctr" defTabSz="685800"/>
            <a:r>
              <a:rPr lang="en-US" sz="2000" dirty="0">
                <a:solidFill>
                  <a:prstClr val="black"/>
                </a:solidFill>
              </a:rPr>
              <a:t>H1:  Ane2 &amp; Ref </a:t>
            </a:r>
            <a:r>
              <a:rPr lang="en-US" sz="2000" dirty="0" err="1">
                <a:solidFill>
                  <a:prstClr val="black"/>
                </a:solidFill>
              </a:rPr>
              <a:t>Ane</a:t>
            </a:r>
            <a:r>
              <a:rPr lang="en-US" sz="2000" dirty="0">
                <a:solidFill>
                  <a:prstClr val="black"/>
                </a:solidFill>
              </a:rPr>
              <a:t> TI Bias </a:t>
            </a:r>
            <a:r>
              <a:rPr lang="en-US" sz="3600" b="1" dirty="0">
                <a:solidFill>
                  <a:schemeClr val="accent2">
                    <a:lumMod val="75000"/>
                  </a:schemeClr>
                </a:solidFill>
              </a:rPr>
              <a:t>greater than</a:t>
            </a:r>
            <a:r>
              <a:rPr lang="en-US" sz="2000" dirty="0">
                <a:solidFill>
                  <a:prstClr val="black"/>
                </a:solidFill>
              </a:rPr>
              <a:t> Corrected RSD &amp; Ref </a:t>
            </a:r>
            <a:r>
              <a:rPr lang="en-US" sz="2000" dirty="0" err="1">
                <a:solidFill>
                  <a:prstClr val="black"/>
                </a:solidFill>
              </a:rPr>
              <a:t>Ane</a:t>
            </a:r>
            <a:r>
              <a:rPr lang="en-US" sz="2000" dirty="0">
                <a:solidFill>
                  <a:prstClr val="black"/>
                </a:solidFill>
              </a:rPr>
              <a:t> TI Bias </a:t>
            </a:r>
            <a:endParaRPr lang="en-US" sz="2000" b="1" u="sng" dirty="0">
              <a:solidFill>
                <a:prstClr val="black"/>
              </a:solidFill>
            </a:endParaRPr>
          </a:p>
        </p:txBody>
      </p:sp>
    </p:spTree>
    <p:extLst>
      <p:ext uri="{BB962C8B-B14F-4D97-AF65-F5344CB8AC3E}">
        <p14:creationId xmlns:p14="http://schemas.microsoft.com/office/powerpoint/2010/main" val="52029377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Phase 1 Test – Preliminary Results Key Take </a:t>
            </a:r>
            <a:r>
              <a:rPr lang="en-US" sz="3600" dirty="0" err="1">
                <a:solidFill>
                  <a:schemeClr val="tx1"/>
                </a:solidFill>
                <a:latin typeface="+mn-lt"/>
              </a:rPr>
              <a:t>Aways</a:t>
            </a:r>
            <a:endParaRPr lang="en-US" sz="3600" dirty="0">
              <a:solidFill>
                <a:schemeClr val="tx1"/>
              </a:solidFill>
              <a:latin typeface="+mn-lt"/>
            </a:endParaRP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15</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2"/>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sp>
        <p:nvSpPr>
          <p:cNvPr id="9" name="Inhaltsplatzhalter 2">
            <a:extLst>
              <a:ext uri="{FF2B5EF4-FFF2-40B4-BE49-F238E27FC236}">
                <a16:creationId xmlns:a16="http://schemas.microsoft.com/office/drawing/2014/main" id="{3E41E1D1-CF43-4933-B0ED-DC66C18337AC}"/>
              </a:ext>
            </a:extLst>
          </p:cNvPr>
          <p:cNvSpPr txBox="1">
            <a:spLocks/>
          </p:cNvSpPr>
          <p:nvPr/>
        </p:nvSpPr>
        <p:spPr>
          <a:xfrm>
            <a:off x="236527" y="904236"/>
            <a:ext cx="10518325" cy="5129877"/>
          </a:xfrm>
          <a:prstGeom prst="rect">
            <a:avLst/>
          </a:prstGeom>
          <a:noFill/>
          <a:ln>
            <a:solidFill>
              <a:schemeClr val="bg1"/>
            </a:solidFill>
          </a:ln>
        </p:spPr>
        <p:style>
          <a:lnRef idx="2">
            <a:schemeClr val="accent3"/>
          </a:lnRef>
          <a:fillRef idx="1">
            <a:schemeClr val="lt1"/>
          </a:fillRef>
          <a:effectRef idx="0">
            <a:schemeClr val="accent3"/>
          </a:effectRef>
          <a:fontRef idx="minor">
            <a:schemeClr val="dk1"/>
          </a:fontRef>
        </p:style>
        <p:txBody>
          <a:bodyPr vert="horz" lIns="0" tIns="0" rIns="0" bIns="0" rtlCol="0">
            <a:noAutofit/>
          </a:bodyPr>
          <a:lstStyle>
            <a:lvl1pPr marL="0" indent="0" algn="l" defTabSz="914400" rtl="0" eaLnBrk="1" latinLnBrk="0" hangingPunct="1">
              <a:lnSpc>
                <a:spcPts val="1750"/>
              </a:lnSpc>
              <a:spcBef>
                <a:spcPts val="0"/>
              </a:spcBef>
              <a:spcAft>
                <a:spcPts val="600"/>
              </a:spcAft>
              <a:buFont typeface="Arial" panose="020B0604020202020204" pitchFamily="34" charset="0"/>
              <a:buNone/>
              <a:defRPr sz="1400" kern="100" baseline="0">
                <a:solidFill>
                  <a:schemeClr val="tx1"/>
                </a:solidFill>
                <a:latin typeface="+mn-lt"/>
                <a:ea typeface="+mn-ea"/>
                <a:cs typeface="+mn-cs"/>
              </a:defRPr>
            </a:lvl1pPr>
            <a:lvl2pPr marL="179388" indent="-179387" algn="l" defTabSz="914400" rtl="0" eaLnBrk="1" latinLnBrk="0" hangingPunct="1">
              <a:lnSpc>
                <a:spcPts val="1750"/>
              </a:lnSpc>
              <a:spcBef>
                <a:spcPts val="0"/>
              </a:spcBef>
              <a:spcAft>
                <a:spcPts val="600"/>
              </a:spcAft>
              <a:buClr>
                <a:srgbClr val="EA1C0A"/>
              </a:buClr>
              <a:buFont typeface="EON Brix Sans" panose="020B0500000000000000" pitchFamily="34" charset="0"/>
              <a:buChar char="•"/>
              <a:defRPr sz="1400" kern="100" baseline="0">
                <a:solidFill>
                  <a:schemeClr val="tx1"/>
                </a:solidFill>
                <a:latin typeface="+mn-lt"/>
                <a:ea typeface="+mn-ea"/>
                <a:cs typeface="+mn-cs"/>
              </a:defRPr>
            </a:lvl2pPr>
            <a:lvl3pPr marL="358775" indent="-179388" algn="l" defTabSz="914400" rtl="0" eaLnBrk="1" latinLnBrk="0" hangingPunct="1">
              <a:lnSpc>
                <a:spcPts val="1750"/>
              </a:lnSpc>
              <a:spcBef>
                <a:spcPts val="0"/>
              </a:spcBef>
              <a:spcAft>
                <a:spcPts val="600"/>
              </a:spcAft>
              <a:buFont typeface="Arial" panose="020B0604020202020204" pitchFamily="34" charset="0"/>
              <a:buChar char="•"/>
              <a:defRPr sz="1400" kern="100" baseline="0">
                <a:solidFill>
                  <a:schemeClr val="tx1"/>
                </a:solidFill>
                <a:latin typeface="+mn-lt"/>
                <a:ea typeface="+mn-ea"/>
                <a:cs typeface="+mn-cs"/>
              </a:defRPr>
            </a:lvl3pPr>
            <a:lvl4pPr marL="538163" indent="-179387" algn="l" defTabSz="914400" rtl="0" eaLnBrk="1" latinLnBrk="0" hangingPunct="1">
              <a:lnSpc>
                <a:spcPts val="1750"/>
              </a:lnSpc>
              <a:spcBef>
                <a:spcPts val="0"/>
              </a:spcBef>
              <a:spcAft>
                <a:spcPts val="600"/>
              </a:spcAft>
              <a:buFont typeface="Arial" panose="020B0604020202020204" pitchFamily="34" charset="0"/>
              <a:buChar char="–"/>
              <a:defRPr sz="1400" kern="100" baseline="0">
                <a:solidFill>
                  <a:schemeClr val="tx1"/>
                </a:solidFill>
                <a:latin typeface="+mn-lt"/>
                <a:ea typeface="+mn-ea"/>
                <a:cs typeface="+mn-cs"/>
              </a:defRPr>
            </a:lvl4pPr>
            <a:lvl5pPr marL="717550" indent="-179388" algn="l" defTabSz="914400" rtl="0" eaLnBrk="1" latinLnBrk="0" hangingPunct="1">
              <a:lnSpc>
                <a:spcPts val="1750"/>
              </a:lnSpc>
              <a:spcBef>
                <a:spcPts val="0"/>
              </a:spcBef>
              <a:spcAft>
                <a:spcPts val="600"/>
              </a:spcAft>
              <a:buFont typeface="Symbol" panose="05050102010706020507" pitchFamily="18" charset="2"/>
              <a:buChar char="-"/>
              <a:defRPr sz="1400" kern="100" baseline="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00000"/>
              </a:lnSpc>
              <a:spcAft>
                <a:spcPts val="0"/>
              </a:spcAft>
            </a:pPr>
            <a:endParaRPr lang="en-US" sz="2400" dirty="0">
              <a:sym typeface="Wingdings" panose="05000000000000000000" pitchFamily="2" charset="2"/>
            </a:endParaRPr>
          </a:p>
          <a:p>
            <a:pPr marL="342900" indent="-342900">
              <a:lnSpc>
                <a:spcPct val="100000"/>
              </a:lnSpc>
              <a:spcAft>
                <a:spcPts val="0"/>
              </a:spcAft>
              <a:buFontTx/>
              <a:buChar char="-"/>
            </a:pPr>
            <a:r>
              <a:rPr lang="en-US" sz="2400" dirty="0">
                <a:sym typeface="Wingdings" panose="05000000000000000000" pitchFamily="2" charset="2"/>
              </a:rPr>
              <a:t>RSD to anemometer TI bias and uncertainty generally lower at wind speed bins critical for loads assessment (~7-14 m/s)</a:t>
            </a:r>
          </a:p>
          <a:p>
            <a:pPr marL="342900" indent="-342900">
              <a:lnSpc>
                <a:spcPct val="100000"/>
              </a:lnSpc>
              <a:spcAft>
                <a:spcPts val="0"/>
              </a:spcAft>
              <a:buFontTx/>
              <a:buChar char="-"/>
            </a:pPr>
            <a:endParaRPr lang="en-US" sz="2400" dirty="0">
              <a:sym typeface="Wingdings" panose="05000000000000000000" pitchFamily="2" charset="2"/>
            </a:endParaRPr>
          </a:p>
          <a:p>
            <a:pPr marL="342900" indent="-342900">
              <a:lnSpc>
                <a:spcPct val="100000"/>
              </a:lnSpc>
              <a:spcAft>
                <a:spcPts val="0"/>
              </a:spcAft>
              <a:buFontTx/>
              <a:buChar char="-"/>
            </a:pPr>
            <a:r>
              <a:rPr lang="en-US" sz="2400" dirty="0">
                <a:sym typeface="Wingdings" panose="05000000000000000000" pitchFamily="2" charset="2"/>
              </a:rPr>
              <a:t>RSD typically overestimate TI at lower wind speeds; but differences in RSD technology bias emerge at higher wind speeds  Best RSD correction method may vary by technology </a:t>
            </a:r>
          </a:p>
          <a:p>
            <a:pPr marL="342900" indent="-342900">
              <a:lnSpc>
                <a:spcPct val="100000"/>
              </a:lnSpc>
              <a:spcAft>
                <a:spcPts val="0"/>
              </a:spcAft>
              <a:buFontTx/>
              <a:buChar char="-"/>
            </a:pPr>
            <a:endParaRPr lang="en-US" sz="2400" dirty="0">
              <a:sym typeface="Wingdings" panose="05000000000000000000" pitchFamily="2" charset="2"/>
            </a:endParaRPr>
          </a:p>
          <a:p>
            <a:pPr marL="342900" indent="-342900">
              <a:lnSpc>
                <a:spcPct val="100000"/>
              </a:lnSpc>
              <a:spcAft>
                <a:spcPts val="0"/>
              </a:spcAft>
              <a:buFontTx/>
              <a:buChar char="-"/>
            </a:pPr>
            <a:r>
              <a:rPr lang="en-US" sz="2400" dirty="0">
                <a:sym typeface="Wingdings" panose="05000000000000000000" pitchFamily="2" charset="2"/>
              </a:rPr>
              <a:t> Class 1 to Class 1 anemometer TI bias tends to trend slightly higher?</a:t>
            </a:r>
          </a:p>
          <a:p>
            <a:pPr>
              <a:lnSpc>
                <a:spcPct val="100000"/>
              </a:lnSpc>
              <a:spcAft>
                <a:spcPts val="0"/>
              </a:spcAft>
            </a:pPr>
            <a:endParaRPr lang="en-US" sz="2400" dirty="0">
              <a:sym typeface="Wingdings" panose="05000000000000000000" pitchFamily="2" charset="2"/>
            </a:endParaRPr>
          </a:p>
          <a:p>
            <a:pPr marL="342900" indent="-342900">
              <a:lnSpc>
                <a:spcPct val="100000"/>
              </a:lnSpc>
              <a:spcAft>
                <a:spcPts val="0"/>
              </a:spcAft>
              <a:buFontTx/>
              <a:buChar char="-"/>
            </a:pPr>
            <a:r>
              <a:rPr lang="en-US" sz="2400" b="1" u="sng" dirty="0">
                <a:sym typeface="Wingdings" panose="05000000000000000000" pitchFamily="2" charset="2"/>
              </a:rPr>
              <a:t>Lessons Learned: </a:t>
            </a:r>
          </a:p>
          <a:p>
            <a:pPr marL="522288" lvl="1" indent="-342900">
              <a:lnSpc>
                <a:spcPct val="100000"/>
              </a:lnSpc>
              <a:spcAft>
                <a:spcPts val="0"/>
              </a:spcAft>
              <a:buFontTx/>
              <a:buChar char="-"/>
            </a:pPr>
            <a:r>
              <a:rPr lang="en-US" sz="2400" dirty="0">
                <a:sym typeface="Wingdings" panose="05000000000000000000" pitchFamily="2" charset="2"/>
              </a:rPr>
              <a:t>Best to evaluate data from latest version of RSD retrieval</a:t>
            </a:r>
          </a:p>
          <a:p>
            <a:pPr marL="522288" lvl="1" indent="-342900">
              <a:lnSpc>
                <a:spcPct val="100000"/>
              </a:lnSpc>
              <a:spcAft>
                <a:spcPts val="0"/>
              </a:spcAft>
              <a:buFontTx/>
              <a:buChar char="-"/>
            </a:pPr>
            <a:r>
              <a:rPr lang="en-US" sz="2400" dirty="0"/>
              <a:t>Can’t fully answer Hypothesis 1 without more RSD TI corrected datasets </a:t>
            </a:r>
            <a:r>
              <a:rPr lang="en-US" sz="2400" dirty="0">
                <a:sym typeface="Wingdings" panose="05000000000000000000" pitchFamily="2" charset="2"/>
              </a:rPr>
              <a:t> Phase 2 tests should allow answer</a:t>
            </a:r>
          </a:p>
          <a:p>
            <a:pPr marL="342900" indent="-342900">
              <a:lnSpc>
                <a:spcPct val="100000"/>
              </a:lnSpc>
              <a:spcAft>
                <a:spcPts val="0"/>
              </a:spcAft>
              <a:buFontTx/>
              <a:buChar char="-"/>
            </a:pPr>
            <a:endParaRPr lang="en-US" sz="2400" dirty="0">
              <a:sym typeface="Wingdings" panose="05000000000000000000" pitchFamily="2" charset="2"/>
            </a:endParaRPr>
          </a:p>
          <a:p>
            <a:pPr marL="342900" indent="-342900">
              <a:lnSpc>
                <a:spcPct val="100000"/>
              </a:lnSpc>
              <a:spcAft>
                <a:spcPts val="0"/>
              </a:spcAft>
              <a:buFontTx/>
              <a:buChar char="-"/>
            </a:pPr>
            <a:endParaRPr lang="en-US" sz="2400" dirty="0">
              <a:sym typeface="Wingdings" panose="05000000000000000000" pitchFamily="2" charset="2"/>
            </a:endParaRPr>
          </a:p>
          <a:p>
            <a:pPr marL="342900" indent="-342900">
              <a:lnSpc>
                <a:spcPct val="100000"/>
              </a:lnSpc>
              <a:spcAft>
                <a:spcPts val="0"/>
              </a:spcAft>
              <a:buFontTx/>
              <a:buChar char="-"/>
            </a:pPr>
            <a:endParaRPr lang="en-US" sz="2400" dirty="0"/>
          </a:p>
          <a:p>
            <a:pPr marL="179387" lvl="2" indent="0">
              <a:lnSpc>
                <a:spcPct val="100000"/>
              </a:lnSpc>
              <a:spcAft>
                <a:spcPts val="0"/>
              </a:spcAft>
              <a:buNone/>
            </a:pPr>
            <a:endParaRPr lang="en-GB" altLang="en-US" sz="2000" dirty="0">
              <a:solidFill>
                <a:schemeClr val="accent1"/>
              </a:solidFill>
              <a:latin typeface="Calibri" panose="020F0502020204030204" pitchFamily="34" charset="0"/>
              <a:cs typeface="Traditional Arabic" panose="02020603050405020304" pitchFamily="18" charset="-78"/>
            </a:endParaRPr>
          </a:p>
          <a:p>
            <a:pPr marL="179387" lvl="2" indent="0">
              <a:lnSpc>
                <a:spcPct val="100000"/>
              </a:lnSpc>
              <a:spcAft>
                <a:spcPts val="0"/>
              </a:spcAft>
              <a:buNone/>
            </a:pPr>
            <a:endParaRPr lang="en-GB" altLang="en-US" sz="2000" dirty="0">
              <a:solidFill>
                <a:schemeClr val="accent1"/>
              </a:solidFill>
              <a:latin typeface="Calibri" panose="020F0502020204030204" pitchFamily="34" charset="0"/>
              <a:cs typeface="Traditional Arabic" panose="02020603050405020304" pitchFamily="18" charset="-78"/>
            </a:endParaRPr>
          </a:p>
          <a:p>
            <a:pPr lvl="2">
              <a:lnSpc>
                <a:spcPct val="100000"/>
              </a:lnSpc>
              <a:spcAft>
                <a:spcPts val="0"/>
              </a:spcAft>
              <a:buClr>
                <a:srgbClr val="000000"/>
              </a:buClr>
              <a:buSzPct val="100000"/>
              <a:buFont typeface="EON Brix Sans"/>
              <a:buChar char="•"/>
            </a:pPr>
            <a:endParaRPr lang="en-US" sz="2000" dirty="0"/>
          </a:p>
        </p:txBody>
      </p:sp>
    </p:spTree>
    <p:extLst>
      <p:ext uri="{BB962C8B-B14F-4D97-AF65-F5344CB8AC3E}">
        <p14:creationId xmlns:p14="http://schemas.microsoft.com/office/powerpoint/2010/main" val="14526074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bg/>
                                          </p:spTgt>
                                        </p:tgtEl>
                                        <p:attrNameLst>
                                          <p:attrName>style.visibility</p:attrName>
                                        </p:attrNameLst>
                                      </p:cBhvr>
                                      <p:to>
                                        <p:strVal val="visible"/>
                                      </p:to>
                                    </p:set>
                                    <p:animEffect transition="in" filter="fade">
                                      <p:cBhvr>
                                        <p:cTn id="7" dur="500"/>
                                        <p:tgtEl>
                                          <p:spTgt spid="9">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fade">
                                      <p:cBhvr>
                                        <p:cTn id="12" dur="500"/>
                                        <p:tgtEl>
                                          <p:spTgt spid="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animEffect transition="in" filter="fade">
                                      <p:cBhvr>
                                        <p:cTn id="17" dur="500"/>
                                        <p:tgtEl>
                                          <p:spTgt spid="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xEl>
                                              <p:pRg st="5" end="5"/>
                                            </p:txEl>
                                          </p:spTgt>
                                        </p:tgtEl>
                                        <p:attrNameLst>
                                          <p:attrName>style.visibility</p:attrName>
                                        </p:attrNameLst>
                                      </p:cBhvr>
                                      <p:to>
                                        <p:strVal val="visible"/>
                                      </p:to>
                                    </p:set>
                                    <p:animEffect transition="in" filter="fade">
                                      <p:cBhvr>
                                        <p:cTn id="22" dur="500"/>
                                        <p:tgtEl>
                                          <p:spTgt spid="9">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xEl>
                                              <p:pRg st="7" end="7"/>
                                            </p:txEl>
                                          </p:spTgt>
                                        </p:tgtEl>
                                        <p:attrNameLst>
                                          <p:attrName>style.visibility</p:attrName>
                                        </p:attrNameLst>
                                      </p:cBhvr>
                                      <p:to>
                                        <p:strVal val="visible"/>
                                      </p:to>
                                    </p:set>
                                    <p:animEffect transition="in" filter="fade">
                                      <p:cBhvr>
                                        <p:cTn id="27" dur="500"/>
                                        <p:tgtEl>
                                          <p:spTgt spid="9">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
                                            <p:txEl>
                                              <p:pRg st="8" end="8"/>
                                            </p:txEl>
                                          </p:spTgt>
                                        </p:tgtEl>
                                        <p:attrNameLst>
                                          <p:attrName>style.visibility</p:attrName>
                                        </p:attrNameLst>
                                      </p:cBhvr>
                                      <p:to>
                                        <p:strVal val="visible"/>
                                      </p:to>
                                    </p:set>
                                    <p:animEffect transition="in" filter="fade">
                                      <p:cBhvr>
                                        <p:cTn id="30" dur="500"/>
                                        <p:tgtEl>
                                          <p:spTgt spid="9">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9" end="9"/>
                                            </p:txEl>
                                          </p:spTgt>
                                        </p:tgtEl>
                                        <p:attrNameLst>
                                          <p:attrName>style.visibility</p:attrName>
                                        </p:attrNameLst>
                                      </p:cBhvr>
                                      <p:to>
                                        <p:strVal val="visible"/>
                                      </p:to>
                                    </p:set>
                                    <p:animEffect transition="in" filter="fade">
                                      <p:cBhvr>
                                        <p:cTn id="33" dur="500"/>
                                        <p:tgtEl>
                                          <p:spTgt spid="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Next Steps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16</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3"/>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pic>
        <p:nvPicPr>
          <p:cNvPr id="8" name="Picture 2" descr="Image result for roadmap">
            <a:extLst>
              <a:ext uri="{FF2B5EF4-FFF2-40B4-BE49-F238E27FC236}">
                <a16:creationId xmlns:a16="http://schemas.microsoft.com/office/drawing/2014/main" id="{5D1F1BB5-0179-4290-B245-5FE16059A4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34944" y="5245331"/>
            <a:ext cx="1877014" cy="1445300"/>
          </a:xfrm>
          <a:prstGeom prst="rect">
            <a:avLst/>
          </a:prstGeom>
          <a:noFill/>
          <a:extLst>
            <a:ext uri="{909E8E84-426E-40DD-AFC4-6F175D3DCCD1}">
              <a14:hiddenFill xmlns:a14="http://schemas.microsoft.com/office/drawing/2010/main">
                <a:solidFill>
                  <a:srgbClr val="FFFFFF"/>
                </a:solidFill>
              </a14:hiddenFill>
            </a:ext>
          </a:extLst>
        </p:spPr>
      </p:pic>
      <p:sp>
        <p:nvSpPr>
          <p:cNvPr id="9" name="Inhaltsplatzhalter 2">
            <a:extLst>
              <a:ext uri="{FF2B5EF4-FFF2-40B4-BE49-F238E27FC236}">
                <a16:creationId xmlns:a16="http://schemas.microsoft.com/office/drawing/2014/main" id="{6E5601B9-FCFE-4848-97BE-BB4FB5D41D65}"/>
              </a:ext>
            </a:extLst>
          </p:cNvPr>
          <p:cNvSpPr txBox="1">
            <a:spLocks/>
          </p:cNvSpPr>
          <p:nvPr/>
        </p:nvSpPr>
        <p:spPr>
          <a:xfrm>
            <a:off x="170026" y="1130532"/>
            <a:ext cx="11525982" cy="1980696"/>
          </a:xfrm>
          <a:prstGeom prst="rect">
            <a:avLst/>
          </a:prstGeom>
        </p:spPr>
        <p:txBody>
          <a:bodyPr vert="horz" lIns="0" tIns="0" rIns="0" bIns="0" rtlCol="0">
            <a:noAutofit/>
          </a:bodyPr>
          <a:lstStyle>
            <a:lvl1pPr marL="0" indent="0" algn="l" defTabSz="914400" rtl="0" eaLnBrk="1" latinLnBrk="0" hangingPunct="1">
              <a:lnSpc>
                <a:spcPts val="1750"/>
              </a:lnSpc>
              <a:spcBef>
                <a:spcPts val="0"/>
              </a:spcBef>
              <a:spcAft>
                <a:spcPts val="600"/>
              </a:spcAft>
              <a:buFont typeface="Arial" panose="020B0604020202020204" pitchFamily="34" charset="0"/>
              <a:buNone/>
              <a:defRPr sz="1400" kern="100" baseline="0">
                <a:solidFill>
                  <a:schemeClr val="tx1"/>
                </a:solidFill>
                <a:latin typeface="+mn-lt"/>
                <a:ea typeface="+mn-ea"/>
                <a:cs typeface="+mn-cs"/>
              </a:defRPr>
            </a:lvl1pPr>
            <a:lvl2pPr marL="179388" indent="-179387" algn="l" defTabSz="914400" rtl="0" eaLnBrk="1" latinLnBrk="0" hangingPunct="1">
              <a:lnSpc>
                <a:spcPts val="1750"/>
              </a:lnSpc>
              <a:spcBef>
                <a:spcPts val="0"/>
              </a:spcBef>
              <a:spcAft>
                <a:spcPts val="600"/>
              </a:spcAft>
              <a:buClr>
                <a:srgbClr val="EA1C0A"/>
              </a:buClr>
              <a:buFont typeface="EON Brix Sans" panose="020B0500000000000000" pitchFamily="34" charset="0"/>
              <a:buChar char="•"/>
              <a:defRPr sz="1400" kern="100" baseline="0">
                <a:solidFill>
                  <a:schemeClr val="tx1"/>
                </a:solidFill>
                <a:latin typeface="+mn-lt"/>
                <a:ea typeface="+mn-ea"/>
                <a:cs typeface="+mn-cs"/>
              </a:defRPr>
            </a:lvl2pPr>
            <a:lvl3pPr marL="358775" indent="-179388" algn="l" defTabSz="914400" rtl="0" eaLnBrk="1" latinLnBrk="0" hangingPunct="1">
              <a:lnSpc>
                <a:spcPts val="1750"/>
              </a:lnSpc>
              <a:spcBef>
                <a:spcPts val="0"/>
              </a:spcBef>
              <a:spcAft>
                <a:spcPts val="600"/>
              </a:spcAft>
              <a:buFont typeface="Arial" panose="020B0604020202020204" pitchFamily="34" charset="0"/>
              <a:buChar char="•"/>
              <a:defRPr sz="1400" kern="100" baseline="0">
                <a:solidFill>
                  <a:schemeClr val="tx1"/>
                </a:solidFill>
                <a:latin typeface="+mn-lt"/>
                <a:ea typeface="+mn-ea"/>
                <a:cs typeface="+mn-cs"/>
              </a:defRPr>
            </a:lvl3pPr>
            <a:lvl4pPr marL="538163" indent="-179387" algn="l" defTabSz="914400" rtl="0" eaLnBrk="1" latinLnBrk="0" hangingPunct="1">
              <a:lnSpc>
                <a:spcPts val="1750"/>
              </a:lnSpc>
              <a:spcBef>
                <a:spcPts val="0"/>
              </a:spcBef>
              <a:spcAft>
                <a:spcPts val="600"/>
              </a:spcAft>
              <a:buFont typeface="Arial" panose="020B0604020202020204" pitchFamily="34" charset="0"/>
              <a:buChar char="–"/>
              <a:defRPr sz="1400" kern="100" baseline="0">
                <a:solidFill>
                  <a:schemeClr val="tx1"/>
                </a:solidFill>
                <a:latin typeface="+mn-lt"/>
                <a:ea typeface="+mn-ea"/>
                <a:cs typeface="+mn-cs"/>
              </a:defRPr>
            </a:lvl4pPr>
            <a:lvl5pPr marL="717550" indent="-179388" algn="l" defTabSz="914400" rtl="0" eaLnBrk="1" latinLnBrk="0" hangingPunct="1">
              <a:lnSpc>
                <a:spcPts val="1750"/>
              </a:lnSpc>
              <a:spcBef>
                <a:spcPts val="0"/>
              </a:spcBef>
              <a:spcAft>
                <a:spcPts val="600"/>
              </a:spcAft>
              <a:buFont typeface="Symbol" panose="05050102010706020507" pitchFamily="18" charset="2"/>
              <a:buChar char="-"/>
              <a:defRPr sz="1400" kern="100" baseline="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900" indent="-342900">
              <a:lnSpc>
                <a:spcPct val="100000"/>
              </a:lnSpc>
              <a:spcAft>
                <a:spcPts val="0"/>
              </a:spcAft>
              <a:buFontTx/>
              <a:buChar char="-"/>
            </a:pPr>
            <a:r>
              <a:rPr lang="en-US" sz="2400" dirty="0"/>
              <a:t>Incorporate final few datasets – more Class 1 anemometer comparisons required!</a:t>
            </a:r>
          </a:p>
          <a:p>
            <a:pPr marL="522288" lvl="1" indent="-342900">
              <a:lnSpc>
                <a:spcPct val="100000"/>
              </a:lnSpc>
              <a:spcAft>
                <a:spcPts val="0"/>
              </a:spcAft>
              <a:buFontTx/>
              <a:buChar char="-"/>
            </a:pPr>
            <a:r>
              <a:rPr lang="en-US" sz="2400" dirty="0"/>
              <a:t>New members welcomed for Phase 2 tests!</a:t>
            </a:r>
          </a:p>
          <a:p>
            <a:pPr marL="342900" indent="-342900">
              <a:lnSpc>
                <a:spcPct val="100000"/>
              </a:lnSpc>
              <a:spcAft>
                <a:spcPts val="0"/>
              </a:spcAft>
              <a:buFontTx/>
              <a:buChar char="-"/>
            </a:pPr>
            <a:endParaRPr lang="en-US" sz="2400" dirty="0"/>
          </a:p>
          <a:p>
            <a:pPr marL="171450" indent="-171450">
              <a:lnSpc>
                <a:spcPct val="100000"/>
              </a:lnSpc>
              <a:spcAft>
                <a:spcPts val="0"/>
              </a:spcAft>
              <a:buFontTx/>
              <a:buChar char="-"/>
            </a:pPr>
            <a:r>
              <a:rPr lang="en-US" sz="2400" dirty="0"/>
              <a:t>Need to agree on results grouping strategy (i.e., technology, project characteristics)</a:t>
            </a:r>
          </a:p>
          <a:p>
            <a:pPr marL="171450" indent="-171450">
              <a:lnSpc>
                <a:spcPct val="100000"/>
              </a:lnSpc>
              <a:spcAft>
                <a:spcPts val="0"/>
              </a:spcAft>
              <a:buFontTx/>
              <a:buChar char="-"/>
            </a:pPr>
            <a:endParaRPr lang="en-US" sz="2400" dirty="0"/>
          </a:p>
          <a:p>
            <a:pPr marL="171450" indent="-171450">
              <a:lnSpc>
                <a:spcPct val="100000"/>
              </a:lnSpc>
              <a:spcAft>
                <a:spcPts val="0"/>
              </a:spcAft>
              <a:buFontTx/>
              <a:buChar char="-"/>
            </a:pPr>
            <a:r>
              <a:rPr lang="en-US" sz="2400" dirty="0"/>
              <a:t>Conduct sensitivity study to determine valid min points per bin (esp. key bins for load assessment)</a:t>
            </a:r>
          </a:p>
          <a:p>
            <a:pPr marL="171450" indent="-171450">
              <a:lnSpc>
                <a:spcPct val="100000"/>
              </a:lnSpc>
              <a:spcAft>
                <a:spcPts val="0"/>
              </a:spcAft>
              <a:buFontTx/>
              <a:buChar char="-"/>
            </a:pPr>
            <a:endParaRPr lang="en-US" sz="2400" dirty="0"/>
          </a:p>
          <a:p>
            <a:pPr marL="171450" indent="-171450">
              <a:lnSpc>
                <a:spcPct val="100000"/>
              </a:lnSpc>
              <a:spcAft>
                <a:spcPts val="0"/>
              </a:spcAft>
              <a:buFontTx/>
              <a:buChar char="-"/>
            </a:pPr>
            <a:r>
              <a:rPr lang="en-US" sz="2400" dirty="0"/>
              <a:t>Convert TI bias into load error? </a:t>
            </a:r>
          </a:p>
          <a:p>
            <a:pPr>
              <a:lnSpc>
                <a:spcPct val="100000"/>
              </a:lnSpc>
              <a:spcAft>
                <a:spcPts val="0"/>
              </a:spcAft>
            </a:pPr>
            <a:endParaRPr lang="en-US" sz="2400" dirty="0"/>
          </a:p>
          <a:p>
            <a:pPr marL="171450" indent="-171450">
              <a:lnSpc>
                <a:spcPct val="100000"/>
              </a:lnSpc>
              <a:spcAft>
                <a:spcPts val="0"/>
              </a:spcAft>
              <a:buFontTx/>
              <a:buChar char="-"/>
            </a:pPr>
            <a:r>
              <a:rPr lang="en-US" sz="2400" dirty="0"/>
              <a:t>Incorporate lessons learned in development of Phase 2 tests (e.g., Code that cleans data? Confirms min bin count met? Code that cleans for tower distortion?)</a:t>
            </a:r>
          </a:p>
          <a:p>
            <a:pPr marL="171450" indent="-171450">
              <a:lnSpc>
                <a:spcPct val="100000"/>
              </a:lnSpc>
              <a:spcAft>
                <a:spcPts val="0"/>
              </a:spcAft>
              <a:buFontTx/>
              <a:buChar char="-"/>
            </a:pPr>
            <a:endParaRPr lang="en-US" sz="2400" dirty="0"/>
          </a:p>
          <a:p>
            <a:pPr marL="171450" indent="-171450">
              <a:lnSpc>
                <a:spcPct val="100000"/>
              </a:lnSpc>
              <a:spcAft>
                <a:spcPts val="0"/>
              </a:spcAft>
              <a:buFontTx/>
              <a:buChar char="-"/>
            </a:pPr>
            <a:r>
              <a:rPr lang="en-US" sz="2400" dirty="0"/>
              <a:t>Launch Phase 2 tests (ETA: May ‘19) </a:t>
            </a:r>
          </a:p>
          <a:p>
            <a:pPr marL="179387" lvl="2" indent="0">
              <a:lnSpc>
                <a:spcPct val="100000"/>
              </a:lnSpc>
              <a:spcAft>
                <a:spcPts val="0"/>
              </a:spcAft>
              <a:buNone/>
            </a:pPr>
            <a:endParaRPr lang="en-GB" altLang="en-US" sz="2000" dirty="0">
              <a:solidFill>
                <a:schemeClr val="accent1"/>
              </a:solidFill>
              <a:latin typeface="Calibri" panose="020F0502020204030204" pitchFamily="34" charset="0"/>
              <a:cs typeface="Traditional Arabic" panose="02020603050405020304" pitchFamily="18" charset="-78"/>
            </a:endParaRPr>
          </a:p>
          <a:p>
            <a:pPr marL="179387" lvl="2" indent="0">
              <a:lnSpc>
                <a:spcPct val="100000"/>
              </a:lnSpc>
              <a:spcAft>
                <a:spcPts val="0"/>
              </a:spcAft>
              <a:buNone/>
            </a:pPr>
            <a:endParaRPr lang="en-GB" altLang="en-US" sz="2000" dirty="0">
              <a:solidFill>
                <a:schemeClr val="accent1"/>
              </a:solidFill>
              <a:latin typeface="Calibri" panose="020F0502020204030204" pitchFamily="34" charset="0"/>
              <a:cs typeface="Traditional Arabic" panose="02020603050405020304" pitchFamily="18" charset="-78"/>
            </a:endParaRPr>
          </a:p>
          <a:p>
            <a:pPr lvl="2">
              <a:lnSpc>
                <a:spcPct val="100000"/>
              </a:lnSpc>
              <a:spcAft>
                <a:spcPts val="0"/>
              </a:spcAft>
              <a:buClr>
                <a:srgbClr val="000000"/>
              </a:buClr>
              <a:buSzPct val="100000"/>
              <a:buFont typeface="EON Brix Sans"/>
              <a:buChar char="•"/>
            </a:pPr>
            <a:endParaRPr lang="en-US" sz="2000" dirty="0"/>
          </a:p>
        </p:txBody>
      </p:sp>
    </p:spTree>
    <p:extLst>
      <p:ext uri="{BB962C8B-B14F-4D97-AF65-F5344CB8AC3E}">
        <p14:creationId xmlns:p14="http://schemas.microsoft.com/office/powerpoint/2010/main" val="19050432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fade">
                                      <p:cBhvr>
                                        <p:cTn id="10" dur="500"/>
                                        <p:tgtEl>
                                          <p:spTgt spid="9">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animEffect transition="in" filter="fade">
                                      <p:cBhvr>
                                        <p:cTn id="15" dur="500"/>
                                        <p:tgtEl>
                                          <p:spTgt spid="9">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xEl>
                                              <p:pRg st="5" end="5"/>
                                            </p:txEl>
                                          </p:spTgt>
                                        </p:tgtEl>
                                        <p:attrNameLst>
                                          <p:attrName>style.visibility</p:attrName>
                                        </p:attrNameLst>
                                      </p:cBhvr>
                                      <p:to>
                                        <p:strVal val="visible"/>
                                      </p:to>
                                    </p:set>
                                    <p:animEffect transition="in" filter="fade">
                                      <p:cBhvr>
                                        <p:cTn id="20" dur="500"/>
                                        <p:tgtEl>
                                          <p:spTgt spid="9">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xEl>
                                              <p:pRg st="7" end="7"/>
                                            </p:txEl>
                                          </p:spTgt>
                                        </p:tgtEl>
                                        <p:attrNameLst>
                                          <p:attrName>style.visibility</p:attrName>
                                        </p:attrNameLst>
                                      </p:cBhvr>
                                      <p:to>
                                        <p:strVal val="visible"/>
                                      </p:to>
                                    </p:set>
                                    <p:animEffect transition="in" filter="fade">
                                      <p:cBhvr>
                                        <p:cTn id="25" dur="500"/>
                                        <p:tgtEl>
                                          <p:spTgt spid="9">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9" end="9"/>
                                            </p:txEl>
                                          </p:spTgt>
                                        </p:tgtEl>
                                        <p:attrNameLst>
                                          <p:attrName>style.visibility</p:attrName>
                                        </p:attrNameLst>
                                      </p:cBhvr>
                                      <p:to>
                                        <p:strVal val="visible"/>
                                      </p:to>
                                    </p:set>
                                    <p:animEffect transition="in" filter="fade">
                                      <p:cBhvr>
                                        <p:cTn id="30" dur="500"/>
                                        <p:tgtEl>
                                          <p:spTgt spid="9">
                                            <p:txEl>
                                              <p:pRg st="9" end="9"/>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9">
                                            <p:txEl>
                                              <p:pRg st="11" end="11"/>
                                            </p:txEl>
                                          </p:spTgt>
                                        </p:tgtEl>
                                        <p:attrNameLst>
                                          <p:attrName>style.visibility</p:attrName>
                                        </p:attrNameLst>
                                      </p:cBhvr>
                                      <p:to>
                                        <p:strVal val="visible"/>
                                      </p:to>
                                    </p:set>
                                    <p:animEffect transition="in" filter="fade">
                                      <p:cBhvr>
                                        <p:cTn id="35" dur="500"/>
                                        <p:tgtEl>
                                          <p:spTgt spid="9">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477078" y="2851861"/>
            <a:ext cx="10374284" cy="362055"/>
          </a:xfrm>
        </p:spPr>
        <p:txBody>
          <a:bodyPr/>
          <a:lstStyle/>
          <a:p>
            <a:pPr algn="ctr"/>
            <a:r>
              <a:rPr lang="en-US" sz="6000" dirty="0">
                <a:solidFill>
                  <a:schemeClr val="tx1"/>
                </a:solidFill>
                <a:latin typeface="+mn-lt"/>
              </a:rPr>
              <a:t>Thank you.</a:t>
            </a:r>
            <a:br>
              <a:rPr lang="en-US" sz="6000" dirty="0">
                <a:solidFill>
                  <a:schemeClr val="tx1"/>
                </a:solidFill>
                <a:latin typeface="+mn-lt"/>
              </a:rPr>
            </a:br>
            <a:br>
              <a:rPr lang="en-US" sz="6000" dirty="0">
                <a:solidFill>
                  <a:schemeClr val="tx1"/>
                </a:solidFill>
                <a:latin typeface="+mn-lt"/>
              </a:rPr>
            </a:br>
            <a:r>
              <a:rPr lang="en-US" sz="6000" dirty="0">
                <a:solidFill>
                  <a:schemeClr val="tx1"/>
                </a:solidFill>
                <a:latin typeface="+mn-lt"/>
              </a:rPr>
              <a:t>Questions?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17</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2"/>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sp>
        <p:nvSpPr>
          <p:cNvPr id="8" name="Rectangle 7">
            <a:extLst>
              <a:ext uri="{FF2B5EF4-FFF2-40B4-BE49-F238E27FC236}">
                <a16:creationId xmlns:a16="http://schemas.microsoft.com/office/drawing/2014/main" id="{DBA8CF24-CEC0-4DC2-80F2-B429F3AE82FF}"/>
              </a:ext>
            </a:extLst>
          </p:cNvPr>
          <p:cNvSpPr/>
          <p:nvPr/>
        </p:nvSpPr>
        <p:spPr>
          <a:xfrm>
            <a:off x="2358888" y="4603330"/>
            <a:ext cx="6096000" cy="1077218"/>
          </a:xfrm>
          <a:prstGeom prst="rect">
            <a:avLst/>
          </a:prstGeom>
        </p:spPr>
        <p:txBody>
          <a:bodyPr>
            <a:spAutoFit/>
          </a:bodyPr>
          <a:lstStyle/>
          <a:p>
            <a:pPr algn="r"/>
            <a:r>
              <a:rPr lang="en-GB" altLang="en-US" sz="3200" b="1" dirty="0"/>
              <a:t>(Alexandra.st.-pe@eon.com)</a:t>
            </a:r>
          </a:p>
          <a:p>
            <a:pPr algn="r"/>
            <a:endParaRPr lang="en-GB" altLang="en-US" sz="3200" b="1" dirty="0"/>
          </a:p>
        </p:txBody>
      </p:sp>
    </p:spTree>
    <p:extLst>
      <p:ext uri="{BB962C8B-B14F-4D97-AF65-F5344CB8AC3E}">
        <p14:creationId xmlns:p14="http://schemas.microsoft.com/office/powerpoint/2010/main" val="28017709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324197" y="3229992"/>
            <a:ext cx="10374284" cy="362055"/>
          </a:xfrm>
        </p:spPr>
        <p:txBody>
          <a:bodyPr/>
          <a:lstStyle/>
          <a:p>
            <a:pPr algn="ctr"/>
            <a:r>
              <a:rPr lang="en-US" sz="8800" dirty="0">
                <a:solidFill>
                  <a:schemeClr val="tx1"/>
                </a:solidFill>
                <a:latin typeface="+mn-lt"/>
              </a:rPr>
              <a:t>Extra</a:t>
            </a:r>
            <a:endParaRPr lang="en-US" sz="3600" dirty="0">
              <a:solidFill>
                <a:schemeClr val="tx1"/>
              </a:solidFill>
              <a:latin typeface="+mn-lt"/>
            </a:endParaRP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18</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2"/>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9683633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215694A3-154D-2641-ADE8-4A6BF186E3E1}"/>
              </a:ext>
            </a:extLst>
          </p:cNvPr>
          <p:cNvGraphicFramePr>
            <a:graphicFrameLocks noGrp="1"/>
          </p:cNvGraphicFramePr>
          <p:nvPr>
            <p:extLst/>
          </p:nvPr>
        </p:nvGraphicFramePr>
        <p:xfrm>
          <a:off x="254442" y="983867"/>
          <a:ext cx="11704320" cy="5215176"/>
        </p:xfrm>
        <a:graphic>
          <a:graphicData uri="http://schemas.openxmlformats.org/drawingml/2006/table">
            <a:tbl>
              <a:tblPr firstRow="1" bandRow="1">
                <a:tableStyleId>{5C22544A-7EE6-4342-B048-85BDC9FD1C3A}</a:tableStyleId>
              </a:tblPr>
              <a:tblGrid>
                <a:gridCol w="487680">
                  <a:extLst>
                    <a:ext uri="{9D8B030D-6E8A-4147-A177-3AD203B41FA5}">
                      <a16:colId xmlns:a16="http://schemas.microsoft.com/office/drawing/2014/main" val="1042741098"/>
                    </a:ext>
                  </a:extLst>
                </a:gridCol>
                <a:gridCol w="487680">
                  <a:extLst>
                    <a:ext uri="{9D8B030D-6E8A-4147-A177-3AD203B41FA5}">
                      <a16:colId xmlns:a16="http://schemas.microsoft.com/office/drawing/2014/main" val="988972106"/>
                    </a:ext>
                  </a:extLst>
                </a:gridCol>
                <a:gridCol w="487680">
                  <a:extLst>
                    <a:ext uri="{9D8B030D-6E8A-4147-A177-3AD203B41FA5}">
                      <a16:colId xmlns:a16="http://schemas.microsoft.com/office/drawing/2014/main" val="4009861526"/>
                    </a:ext>
                  </a:extLst>
                </a:gridCol>
                <a:gridCol w="487680">
                  <a:extLst>
                    <a:ext uri="{9D8B030D-6E8A-4147-A177-3AD203B41FA5}">
                      <a16:colId xmlns:a16="http://schemas.microsoft.com/office/drawing/2014/main" val="855809354"/>
                    </a:ext>
                  </a:extLst>
                </a:gridCol>
                <a:gridCol w="487680">
                  <a:extLst>
                    <a:ext uri="{9D8B030D-6E8A-4147-A177-3AD203B41FA5}">
                      <a16:colId xmlns:a16="http://schemas.microsoft.com/office/drawing/2014/main" val="2411451484"/>
                    </a:ext>
                  </a:extLst>
                </a:gridCol>
                <a:gridCol w="487680">
                  <a:extLst>
                    <a:ext uri="{9D8B030D-6E8A-4147-A177-3AD203B41FA5}">
                      <a16:colId xmlns:a16="http://schemas.microsoft.com/office/drawing/2014/main" val="1772823707"/>
                    </a:ext>
                  </a:extLst>
                </a:gridCol>
                <a:gridCol w="487680">
                  <a:extLst>
                    <a:ext uri="{9D8B030D-6E8A-4147-A177-3AD203B41FA5}">
                      <a16:colId xmlns:a16="http://schemas.microsoft.com/office/drawing/2014/main" val="2478627590"/>
                    </a:ext>
                  </a:extLst>
                </a:gridCol>
                <a:gridCol w="487680">
                  <a:extLst>
                    <a:ext uri="{9D8B030D-6E8A-4147-A177-3AD203B41FA5}">
                      <a16:colId xmlns:a16="http://schemas.microsoft.com/office/drawing/2014/main" val="2106133440"/>
                    </a:ext>
                  </a:extLst>
                </a:gridCol>
                <a:gridCol w="487680">
                  <a:extLst>
                    <a:ext uri="{9D8B030D-6E8A-4147-A177-3AD203B41FA5}">
                      <a16:colId xmlns:a16="http://schemas.microsoft.com/office/drawing/2014/main" val="1409455263"/>
                    </a:ext>
                  </a:extLst>
                </a:gridCol>
                <a:gridCol w="487680">
                  <a:extLst>
                    <a:ext uri="{9D8B030D-6E8A-4147-A177-3AD203B41FA5}">
                      <a16:colId xmlns:a16="http://schemas.microsoft.com/office/drawing/2014/main" val="2627021225"/>
                    </a:ext>
                  </a:extLst>
                </a:gridCol>
                <a:gridCol w="487680">
                  <a:extLst>
                    <a:ext uri="{9D8B030D-6E8A-4147-A177-3AD203B41FA5}">
                      <a16:colId xmlns:a16="http://schemas.microsoft.com/office/drawing/2014/main" val="3466137375"/>
                    </a:ext>
                  </a:extLst>
                </a:gridCol>
                <a:gridCol w="487680">
                  <a:extLst>
                    <a:ext uri="{9D8B030D-6E8A-4147-A177-3AD203B41FA5}">
                      <a16:colId xmlns:a16="http://schemas.microsoft.com/office/drawing/2014/main" val="3698054950"/>
                    </a:ext>
                  </a:extLst>
                </a:gridCol>
                <a:gridCol w="487680">
                  <a:extLst>
                    <a:ext uri="{9D8B030D-6E8A-4147-A177-3AD203B41FA5}">
                      <a16:colId xmlns:a16="http://schemas.microsoft.com/office/drawing/2014/main" val="4293588345"/>
                    </a:ext>
                  </a:extLst>
                </a:gridCol>
                <a:gridCol w="487680">
                  <a:extLst>
                    <a:ext uri="{9D8B030D-6E8A-4147-A177-3AD203B41FA5}">
                      <a16:colId xmlns:a16="http://schemas.microsoft.com/office/drawing/2014/main" val="3580867955"/>
                    </a:ext>
                  </a:extLst>
                </a:gridCol>
                <a:gridCol w="487680">
                  <a:extLst>
                    <a:ext uri="{9D8B030D-6E8A-4147-A177-3AD203B41FA5}">
                      <a16:colId xmlns:a16="http://schemas.microsoft.com/office/drawing/2014/main" val="1005002453"/>
                    </a:ext>
                  </a:extLst>
                </a:gridCol>
                <a:gridCol w="487680">
                  <a:extLst>
                    <a:ext uri="{9D8B030D-6E8A-4147-A177-3AD203B41FA5}">
                      <a16:colId xmlns:a16="http://schemas.microsoft.com/office/drawing/2014/main" val="3795648227"/>
                    </a:ext>
                  </a:extLst>
                </a:gridCol>
                <a:gridCol w="487680">
                  <a:extLst>
                    <a:ext uri="{9D8B030D-6E8A-4147-A177-3AD203B41FA5}">
                      <a16:colId xmlns:a16="http://schemas.microsoft.com/office/drawing/2014/main" val="1306395828"/>
                    </a:ext>
                  </a:extLst>
                </a:gridCol>
                <a:gridCol w="487680">
                  <a:extLst>
                    <a:ext uri="{9D8B030D-6E8A-4147-A177-3AD203B41FA5}">
                      <a16:colId xmlns:a16="http://schemas.microsoft.com/office/drawing/2014/main" val="860735548"/>
                    </a:ext>
                  </a:extLst>
                </a:gridCol>
                <a:gridCol w="487680">
                  <a:extLst>
                    <a:ext uri="{9D8B030D-6E8A-4147-A177-3AD203B41FA5}">
                      <a16:colId xmlns:a16="http://schemas.microsoft.com/office/drawing/2014/main" val="1452070690"/>
                    </a:ext>
                  </a:extLst>
                </a:gridCol>
                <a:gridCol w="487680">
                  <a:extLst>
                    <a:ext uri="{9D8B030D-6E8A-4147-A177-3AD203B41FA5}">
                      <a16:colId xmlns:a16="http://schemas.microsoft.com/office/drawing/2014/main" val="2857320515"/>
                    </a:ext>
                  </a:extLst>
                </a:gridCol>
                <a:gridCol w="487680">
                  <a:extLst>
                    <a:ext uri="{9D8B030D-6E8A-4147-A177-3AD203B41FA5}">
                      <a16:colId xmlns:a16="http://schemas.microsoft.com/office/drawing/2014/main" val="410285874"/>
                    </a:ext>
                  </a:extLst>
                </a:gridCol>
                <a:gridCol w="487680">
                  <a:extLst>
                    <a:ext uri="{9D8B030D-6E8A-4147-A177-3AD203B41FA5}">
                      <a16:colId xmlns:a16="http://schemas.microsoft.com/office/drawing/2014/main" val="3665994426"/>
                    </a:ext>
                  </a:extLst>
                </a:gridCol>
                <a:gridCol w="487680">
                  <a:extLst>
                    <a:ext uri="{9D8B030D-6E8A-4147-A177-3AD203B41FA5}">
                      <a16:colId xmlns:a16="http://schemas.microsoft.com/office/drawing/2014/main" val="1060021454"/>
                    </a:ext>
                  </a:extLst>
                </a:gridCol>
                <a:gridCol w="487680">
                  <a:extLst>
                    <a:ext uri="{9D8B030D-6E8A-4147-A177-3AD203B41FA5}">
                      <a16:colId xmlns:a16="http://schemas.microsoft.com/office/drawing/2014/main" val="1554453249"/>
                    </a:ext>
                  </a:extLst>
                </a:gridCol>
              </a:tblGrid>
              <a:tr h="457200">
                <a:tc gridSpan="3">
                  <a:txBody>
                    <a:bodyPr/>
                    <a:lstStyle/>
                    <a:p>
                      <a:pPr algn="ctr"/>
                      <a:r>
                        <a:rPr lang="en-US" sz="1000" dirty="0">
                          <a:solidFill>
                            <a:schemeClr val="tx1"/>
                          </a:solidFill>
                          <a:latin typeface="Century Gothic" panose="020B0502020202020204" pitchFamily="34" charset="0"/>
                        </a:rPr>
                        <a:t>2018 - Q3 </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hMerge="1">
                  <a:txBody>
                    <a:bodyPr/>
                    <a:lstStyle/>
                    <a:p>
                      <a:endParaRPr lang="en-US" sz="2200" dirty="0"/>
                    </a:p>
                  </a:txBody>
                  <a:tcPr marL="112333" marR="112333" marT="56166" marB="56166"/>
                </a:tc>
                <a:tc hMerge="1">
                  <a:txBody>
                    <a:bodyPr/>
                    <a:lstStyle/>
                    <a:p>
                      <a:endParaRPr lang="en-US" sz="2200" dirty="0"/>
                    </a:p>
                  </a:txBody>
                  <a:tcPr marL="112333" marR="112333" marT="56166" marB="56166"/>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latin typeface="Century Gothic" panose="020B0502020202020204" pitchFamily="34" charset="0"/>
                        </a:rPr>
                        <a:t>2018 – Q4</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hMerge="1">
                  <a:txBody>
                    <a:bodyPr/>
                    <a:lstStyle/>
                    <a:p>
                      <a:endParaRPr lang="en-US" sz="2200" dirty="0"/>
                    </a:p>
                  </a:txBody>
                  <a:tcPr marL="112333" marR="112333" marT="56166" marB="56166"/>
                </a:tc>
                <a:tc hMerge="1">
                  <a:txBody>
                    <a:bodyPr/>
                    <a:lstStyle/>
                    <a:p>
                      <a:endParaRPr lang="en-US" sz="2200" dirty="0"/>
                    </a:p>
                  </a:txBody>
                  <a:tcPr marL="112333" marR="112333" marT="56166" marB="56166"/>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latin typeface="Century Gothic" panose="020B0502020202020204" pitchFamily="34" charset="0"/>
                        </a:rPr>
                        <a:t>2019 - Q1</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hMerge="1">
                  <a:txBody>
                    <a:bodyPr/>
                    <a:lstStyle/>
                    <a:p>
                      <a:endParaRPr lang="en-US" sz="2200" dirty="0"/>
                    </a:p>
                  </a:txBody>
                  <a:tcPr marL="112333" marR="112333" marT="56166" marB="56166"/>
                </a:tc>
                <a:tc hMerge="1">
                  <a:txBody>
                    <a:bodyPr/>
                    <a:lstStyle/>
                    <a:p>
                      <a:endParaRPr lang="en-US" sz="2200" dirty="0"/>
                    </a:p>
                  </a:txBody>
                  <a:tcPr marL="112333" marR="112333" marT="56166" marB="56166"/>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latin typeface="Century Gothic" panose="020B0502020202020204" pitchFamily="34" charset="0"/>
                        </a:rPr>
                        <a:t>2019 – Q2</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hMerge="1">
                  <a:txBody>
                    <a:bodyPr/>
                    <a:lstStyle/>
                    <a:p>
                      <a:endParaRPr lang="en-US" sz="2200" dirty="0"/>
                    </a:p>
                  </a:txBody>
                  <a:tcPr marL="112333" marR="112333" marT="56166" marB="56166"/>
                </a:tc>
                <a:tc hMerge="1">
                  <a:txBody>
                    <a:bodyPr/>
                    <a:lstStyle/>
                    <a:p>
                      <a:endParaRPr lang="en-US" sz="2200" dirty="0"/>
                    </a:p>
                  </a:txBody>
                  <a:tcPr marL="112333" marR="112333" marT="56166" marB="56166"/>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latin typeface="Century Gothic" panose="020B0502020202020204" pitchFamily="34" charset="0"/>
                        </a:rPr>
                        <a:t>2019 – Q3</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hMerge="1">
                  <a:txBody>
                    <a:bodyPr/>
                    <a:lstStyle/>
                    <a:p>
                      <a:endParaRPr lang="en-US" sz="2200" dirty="0"/>
                    </a:p>
                  </a:txBody>
                  <a:tcPr marL="112333" marR="112333" marT="56166" marB="56166"/>
                </a:tc>
                <a:tc hMerge="1">
                  <a:txBody>
                    <a:bodyPr/>
                    <a:lstStyle/>
                    <a:p>
                      <a:endParaRPr lang="en-US" sz="2200" dirty="0"/>
                    </a:p>
                  </a:txBody>
                  <a:tcPr marL="112333" marR="112333" marT="56166" marB="56166"/>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latin typeface="Century Gothic" panose="020B0502020202020204" pitchFamily="34" charset="0"/>
                        </a:rPr>
                        <a:t>2019 – Q4</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hMerge="1">
                  <a:txBody>
                    <a:bodyPr/>
                    <a:lstStyle/>
                    <a:p>
                      <a:endParaRPr lang="en-US" sz="2200" dirty="0"/>
                    </a:p>
                  </a:txBody>
                  <a:tcPr marL="112333" marR="112333" marT="56166" marB="56166"/>
                </a:tc>
                <a:tc hMerge="1">
                  <a:txBody>
                    <a:bodyPr/>
                    <a:lstStyle/>
                    <a:p>
                      <a:endParaRPr lang="en-US" sz="2200" dirty="0"/>
                    </a:p>
                  </a:txBody>
                  <a:tcPr marL="112333" marR="112333" marT="56166" marB="56166"/>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latin typeface="Century Gothic" panose="020B0502020202020204" pitchFamily="34" charset="0"/>
                        </a:rPr>
                        <a:t>2020 – Q1</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hMerge="1">
                  <a:txBody>
                    <a:bodyPr/>
                    <a:lstStyle/>
                    <a:p>
                      <a:endParaRPr lang="en-US" sz="2200" dirty="0"/>
                    </a:p>
                  </a:txBody>
                  <a:tcPr marL="112333" marR="112333" marT="56166" marB="56166"/>
                </a:tc>
                <a:tc hMerge="1">
                  <a:txBody>
                    <a:bodyPr/>
                    <a:lstStyle/>
                    <a:p>
                      <a:endParaRPr lang="en-US" sz="2200" dirty="0"/>
                    </a:p>
                  </a:txBody>
                  <a:tcPr marL="112333" marR="112333" marT="56166" marB="56166"/>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latin typeface="Century Gothic" panose="020B0502020202020204" pitchFamily="34" charset="0"/>
                        </a:rPr>
                        <a:t>2020 – Q1</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hMerge="1">
                  <a:txBody>
                    <a:bodyPr/>
                    <a:lstStyle/>
                    <a:p>
                      <a:endParaRPr lang="en-US" sz="2200" dirty="0"/>
                    </a:p>
                  </a:txBody>
                  <a:tcPr marL="112333" marR="112333" marT="56166" marB="56166"/>
                </a:tc>
                <a:tc hMerge="1">
                  <a:txBody>
                    <a:bodyPr/>
                    <a:lstStyle/>
                    <a:p>
                      <a:endParaRPr lang="en-US" sz="2200" dirty="0"/>
                    </a:p>
                  </a:txBody>
                  <a:tcPr marL="112333" marR="112333" marT="56166" marB="56166"/>
                </a:tc>
                <a:extLst>
                  <a:ext uri="{0D108BD9-81ED-4DB2-BD59-A6C34878D82A}">
                    <a16:rowId xmlns:a16="http://schemas.microsoft.com/office/drawing/2014/main" val="3546399104"/>
                  </a:ext>
                </a:extLst>
              </a:tr>
              <a:tr h="457200">
                <a:tc>
                  <a:txBody>
                    <a:bodyPr/>
                    <a:lstStyle/>
                    <a:p>
                      <a:pPr algn="ctr"/>
                      <a:r>
                        <a:rPr lang="en-US" sz="800" b="1" dirty="0">
                          <a:solidFill>
                            <a:schemeClr val="tx1"/>
                          </a:solidFill>
                          <a:latin typeface="Century Gothic" panose="020B0502020202020204" pitchFamily="34" charset="0"/>
                        </a:rPr>
                        <a:t>JUL</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AUG</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SEPT</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OCT</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NOV</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DEC</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JAN</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FEB</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MAR</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APR</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MAY</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JUN</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JUL</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AUG</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SEPT</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OCT</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NOV</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DEC</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JAN</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FEB</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MAR</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r>
                        <a:rPr lang="en-US" sz="800" b="1" dirty="0">
                          <a:solidFill>
                            <a:schemeClr val="tx1"/>
                          </a:solidFill>
                          <a:latin typeface="Century Gothic" panose="020B0502020202020204" pitchFamily="34" charset="0"/>
                        </a:rPr>
                        <a:t>APR</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MAY</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r>
                        <a:rPr lang="en-US" sz="800" b="1" dirty="0">
                          <a:solidFill>
                            <a:schemeClr val="tx1"/>
                          </a:solidFill>
                          <a:latin typeface="Century Gothic" panose="020B0502020202020204" pitchFamily="34" charset="0"/>
                        </a:rPr>
                        <a:t>JUN</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32738572"/>
                  </a:ext>
                </a:extLst>
              </a:tr>
              <a:tr h="237744">
                <a:tc gridSpan="2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1"/>
                          </a:solidFill>
                          <a:latin typeface="Century Gothic" panose="020B0502020202020204" pitchFamily="34" charset="0"/>
                        </a:rPr>
                        <a:t>Dataset Preparation </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extLst>
                  <a:ext uri="{0D108BD9-81ED-4DB2-BD59-A6C34878D82A}">
                    <a16:rowId xmlns:a16="http://schemas.microsoft.com/office/drawing/2014/main" val="1184915861"/>
                  </a:ext>
                </a:extLst>
              </a:tr>
              <a:tr h="835478">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279069047"/>
                  </a:ext>
                </a:extLst>
              </a:tr>
              <a:tr h="241688">
                <a:tc gridSpan="2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1"/>
                          </a:solidFill>
                          <a:latin typeface="Century Gothic" panose="020B0502020202020204" pitchFamily="34" charset="0"/>
                        </a:rPr>
                        <a:t>Phase 1 Analysis: TI Bias Benchmarking</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extLst>
                  <a:ext uri="{0D108BD9-81ED-4DB2-BD59-A6C34878D82A}">
                    <a16:rowId xmlns:a16="http://schemas.microsoft.com/office/drawing/2014/main" val="3486294413"/>
                  </a:ext>
                </a:extLst>
              </a:tr>
              <a:tr h="835478">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122480586"/>
                  </a:ext>
                </a:extLst>
              </a:tr>
              <a:tr h="237744">
                <a:tc gridSpan="2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1"/>
                          </a:solidFill>
                          <a:latin typeface="Century Gothic" panose="020B0502020202020204" pitchFamily="34" charset="0"/>
                        </a:rPr>
                        <a:t>Phase 2 Analysis: RSD TI Correction Method Evaluation</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tc>
                <a:extLst>
                  <a:ext uri="{0D108BD9-81ED-4DB2-BD59-A6C34878D82A}">
                    <a16:rowId xmlns:a16="http://schemas.microsoft.com/office/drawing/2014/main" val="198366483"/>
                  </a:ext>
                </a:extLst>
              </a:tr>
              <a:tr h="835478">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3045752"/>
                  </a:ext>
                </a:extLst>
              </a:tr>
              <a:tr h="241688">
                <a:tc gridSpan="24">
                  <a:txBody>
                    <a:bodyPr/>
                    <a:lstStyle/>
                    <a:p>
                      <a:pPr algn="l"/>
                      <a:r>
                        <a:rPr lang="en-US" sz="800" b="1" i="0" u="none" dirty="0">
                          <a:latin typeface="Century Gothic" panose="020B0502020202020204" pitchFamily="34" charset="0"/>
                          <a:cs typeface="Arial" panose="020B0604020202020204" pitchFamily="34" charset="0"/>
                        </a:rPr>
                        <a:t>Baseline </a:t>
                      </a:r>
                      <a:r>
                        <a:rPr lang="en-US" sz="800" b="1" i="0" u="none" kern="1200" dirty="0">
                          <a:solidFill>
                            <a:schemeClr val="dk1"/>
                          </a:solidFill>
                          <a:latin typeface="Century Gothic" panose="020B0502020202020204" pitchFamily="34" charset="0"/>
                          <a:ea typeface="+mn-ea"/>
                          <a:cs typeface="Arial" panose="020B0604020202020204" pitchFamily="34" charset="0"/>
                        </a:rPr>
                        <a:t>Best Practice RSD TI Correction Methods </a:t>
                      </a:r>
                      <a:r>
                        <a:rPr lang="en-US" sz="800" b="1" i="0" u="none" dirty="0">
                          <a:solidFill>
                            <a:schemeClr val="tx1"/>
                          </a:solidFill>
                          <a:latin typeface="Century Gothic" panose="020B0502020202020204" pitchFamily="34" charset="0"/>
                        </a:rPr>
                        <a:t> </a:t>
                      </a: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tc hMerge="1">
                  <a:txBody>
                    <a:bodyPr/>
                    <a:lstStyle/>
                    <a:p>
                      <a:pPr algn="ctr"/>
                      <a:endParaRPr lang="en-US" sz="800" dirty="0">
                        <a:solidFill>
                          <a:schemeClr val="tx1"/>
                        </a:solidFill>
                        <a:latin typeface="Century Gothic" panose="020B0502020202020204" pitchFamily="34" charset="0"/>
                      </a:endParaRPr>
                    </a:p>
                  </a:txBody>
                  <a:tcPr marL="112333" marR="112333" marT="56166" marB="56166" anchor="ctr">
                    <a:solidFill>
                      <a:schemeClr val="bg1"/>
                    </a:solidFill>
                  </a:tcPr>
                </a:tc>
                <a:extLst>
                  <a:ext uri="{0D108BD9-81ED-4DB2-BD59-A6C34878D82A}">
                    <a16:rowId xmlns:a16="http://schemas.microsoft.com/office/drawing/2014/main" val="1772167987"/>
                  </a:ext>
                </a:extLst>
              </a:tr>
              <a:tr h="835478">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a:endParaRPr lang="en-US" sz="800" dirty="0">
                        <a:solidFill>
                          <a:schemeClr val="tx1"/>
                        </a:solidFill>
                        <a:latin typeface="Century Gothic" panose="020B0502020202020204" pitchFamily="34" charset="0"/>
                      </a:endParaRPr>
                    </a:p>
                  </a:txBody>
                  <a:tcPr marL="112333" marR="112333" marT="56166" marB="56166" anchor="ctr">
                    <a:lnL w="9525" cap="flat" cmpd="sng" algn="ctr">
                      <a:solidFill>
                        <a:schemeClr val="bg1">
                          <a:lumMod val="75000"/>
                        </a:schemeClr>
                      </a:solidFill>
                      <a:prstDash val="solid"/>
                      <a:round/>
                      <a:headEnd type="none" w="med" len="med"/>
                      <a:tailEnd type="none" w="med" len="med"/>
                    </a:lnL>
                    <a:lnR w="9525" cap="flat" cmpd="sng" algn="ctr">
                      <a:solidFill>
                        <a:schemeClr val="bg1">
                          <a:lumMod val="75000"/>
                        </a:schemeClr>
                      </a:solidFill>
                      <a:prstDash val="solid"/>
                      <a:round/>
                      <a:headEnd type="none" w="med" len="med"/>
                      <a:tailEnd type="none" w="med" len="med"/>
                    </a:lnR>
                    <a:lnT w="9525" cap="flat" cmpd="sng" algn="ctr">
                      <a:solidFill>
                        <a:schemeClr val="bg1">
                          <a:lumMod val="75000"/>
                        </a:schemeClr>
                      </a:solidFill>
                      <a:prstDash val="solid"/>
                      <a:round/>
                      <a:headEnd type="none" w="med" len="med"/>
                      <a:tailEnd type="none" w="med" len="med"/>
                    </a:lnT>
                    <a:lnB w="9525" cap="flat" cmpd="sng" algn="ctr">
                      <a:solidFill>
                        <a:schemeClr val="bg1">
                          <a:lumMod val="7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214514303"/>
                  </a:ext>
                </a:extLst>
              </a:tr>
            </a:tbl>
          </a:graphicData>
        </a:graphic>
      </p:graphicFrame>
      <p:sp>
        <p:nvSpPr>
          <p:cNvPr id="5" name="TextBox 4">
            <a:extLst>
              <a:ext uri="{FF2B5EF4-FFF2-40B4-BE49-F238E27FC236}">
                <a16:creationId xmlns:a16="http://schemas.microsoft.com/office/drawing/2014/main" id="{96816773-0376-E340-99F3-CC880C7F6F54}"/>
              </a:ext>
            </a:extLst>
          </p:cNvPr>
          <p:cNvSpPr txBox="1"/>
          <p:nvPr/>
        </p:nvSpPr>
        <p:spPr>
          <a:xfrm>
            <a:off x="3400293" y="575030"/>
            <a:ext cx="8528094" cy="246221"/>
          </a:xfrm>
          <a:prstGeom prst="rect">
            <a:avLst/>
          </a:prstGeom>
          <a:noFill/>
        </p:spPr>
        <p:txBody>
          <a:bodyPr wrap="square" rtlCol="0">
            <a:spAutoFit/>
          </a:bodyPr>
          <a:lstStyle/>
          <a:p>
            <a:r>
              <a:rPr lang="en-US" sz="1000" b="1" dirty="0">
                <a:latin typeface="Century Gothic" panose="020B0502020202020204" pitchFamily="34" charset="0"/>
              </a:rPr>
              <a:t>STATUS KEY		PLANNING		APPROVED		DEVELOPMENT	      	LAUNCH</a:t>
            </a:r>
          </a:p>
        </p:txBody>
      </p:sp>
      <p:sp>
        <p:nvSpPr>
          <p:cNvPr id="21" name="Rounded Rectangle 20">
            <a:extLst>
              <a:ext uri="{FF2B5EF4-FFF2-40B4-BE49-F238E27FC236}">
                <a16:creationId xmlns:a16="http://schemas.microsoft.com/office/drawing/2014/main" id="{00000000-0008-0000-0000-000026000000}"/>
              </a:ext>
            </a:extLst>
          </p:cNvPr>
          <p:cNvSpPr/>
          <p:nvPr/>
        </p:nvSpPr>
        <p:spPr>
          <a:xfrm>
            <a:off x="263522" y="2201674"/>
            <a:ext cx="879477" cy="413842"/>
          </a:xfrm>
          <a:prstGeom prst="roundRect">
            <a:avLst/>
          </a:prstGeom>
          <a:solidFill>
            <a:schemeClr val="tx2">
              <a:lumMod val="20000"/>
              <a:lumOff val="8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r>
              <a:rPr lang="en-US" sz="600" b="1" dirty="0">
                <a:solidFill>
                  <a:schemeClr val="tx1"/>
                </a:solidFill>
                <a:latin typeface="Century Gothic" panose="020B0502020202020204" pitchFamily="34" charset="0"/>
                <a:ea typeface="Arial" charset="0"/>
                <a:cs typeface="Arial" charset="0"/>
              </a:rPr>
              <a:t>Brainstorm on near-term group deliverables</a:t>
            </a:r>
          </a:p>
        </p:txBody>
      </p:sp>
      <p:sp>
        <p:nvSpPr>
          <p:cNvPr id="22" name="Rounded Rectangle 21">
            <a:extLst>
              <a:ext uri="{FF2B5EF4-FFF2-40B4-BE49-F238E27FC236}">
                <a16:creationId xmlns:a16="http://schemas.microsoft.com/office/drawing/2014/main" id="{00000000-0008-0000-0000-00002A000000}"/>
              </a:ext>
            </a:extLst>
          </p:cNvPr>
          <p:cNvSpPr/>
          <p:nvPr/>
        </p:nvSpPr>
        <p:spPr>
          <a:xfrm>
            <a:off x="1199511" y="2201675"/>
            <a:ext cx="989507" cy="413842"/>
          </a:xfrm>
          <a:prstGeom prst="roundRect">
            <a:avLst/>
          </a:prstGeom>
          <a:solidFill>
            <a:schemeClr val="tx2">
              <a:lumMod val="60000"/>
              <a:lumOff val="4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r>
              <a:rPr lang="en-US" sz="600" b="1" dirty="0">
                <a:solidFill>
                  <a:schemeClr val="tx1"/>
                </a:solidFill>
                <a:latin typeface="Century Gothic" panose="020B0502020202020204" pitchFamily="34" charset="0"/>
                <a:ea typeface="Arial" charset="0"/>
                <a:cs typeface="Arial" charset="0"/>
              </a:rPr>
              <a:t>Submission of Dataset Summary Stats Tables</a:t>
            </a:r>
          </a:p>
        </p:txBody>
      </p:sp>
      <p:sp>
        <p:nvSpPr>
          <p:cNvPr id="25" name="Rounded Rectangle 24">
            <a:extLst>
              <a:ext uri="{FF2B5EF4-FFF2-40B4-BE49-F238E27FC236}">
                <a16:creationId xmlns:a16="http://schemas.microsoft.com/office/drawing/2014/main" id="{00000000-0008-0000-0000-000030000000}"/>
              </a:ext>
            </a:extLst>
          </p:cNvPr>
          <p:cNvSpPr/>
          <p:nvPr/>
        </p:nvSpPr>
        <p:spPr>
          <a:xfrm>
            <a:off x="1142998" y="3226278"/>
            <a:ext cx="1533699" cy="379960"/>
          </a:xfrm>
          <a:prstGeom prst="roundRect">
            <a:avLst/>
          </a:prstGeom>
          <a:solidFill>
            <a:schemeClr val="tx2">
              <a:lumMod val="5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bg1"/>
                </a:solidFill>
                <a:latin typeface="Century Gothic" panose="020B0502020202020204" pitchFamily="34" charset="0"/>
                <a:ea typeface="Arial" charset="0"/>
                <a:cs typeface="Arial" charset="0"/>
              </a:rPr>
              <a:t>Develop Python Opensource Tool  For Calculation &amp; Tool Guideline</a:t>
            </a:r>
          </a:p>
        </p:txBody>
      </p:sp>
      <p:sp>
        <p:nvSpPr>
          <p:cNvPr id="32" name="Rounded Rectangle 31">
            <a:extLst>
              <a:ext uri="{FF2B5EF4-FFF2-40B4-BE49-F238E27FC236}">
                <a16:creationId xmlns:a16="http://schemas.microsoft.com/office/drawing/2014/main" id="{00000000-0008-0000-0000-000034000000}"/>
              </a:ext>
            </a:extLst>
          </p:cNvPr>
          <p:cNvSpPr/>
          <p:nvPr/>
        </p:nvSpPr>
        <p:spPr>
          <a:xfrm>
            <a:off x="4630190" y="5456052"/>
            <a:ext cx="1463039" cy="299066"/>
          </a:xfrm>
          <a:prstGeom prst="roundRect">
            <a:avLst/>
          </a:prstGeom>
          <a:solidFill>
            <a:schemeClr val="tx2">
              <a:lumMod val="20000"/>
              <a:lumOff val="8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tx1"/>
                </a:solidFill>
                <a:latin typeface="Century Gothic" panose="020B0502020202020204" pitchFamily="34" charset="0"/>
                <a:ea typeface="Arial" charset="0"/>
                <a:cs typeface="Arial" charset="0"/>
              </a:rPr>
              <a:t>Define &amp; Align on Document Scope</a:t>
            </a:r>
          </a:p>
        </p:txBody>
      </p:sp>
      <p:sp>
        <p:nvSpPr>
          <p:cNvPr id="33" name="Rounded Rectangle 32">
            <a:extLst>
              <a:ext uri="{FF2B5EF4-FFF2-40B4-BE49-F238E27FC236}">
                <a16:creationId xmlns:a16="http://schemas.microsoft.com/office/drawing/2014/main" id="{00000000-0008-0000-0000-000035000000}"/>
              </a:ext>
            </a:extLst>
          </p:cNvPr>
          <p:cNvSpPr/>
          <p:nvPr/>
        </p:nvSpPr>
        <p:spPr>
          <a:xfrm>
            <a:off x="3179617" y="3531334"/>
            <a:ext cx="638695" cy="323717"/>
          </a:xfrm>
          <a:prstGeom prst="roundRect">
            <a:avLst/>
          </a:prstGeom>
          <a:solidFill>
            <a:schemeClr val="tx2">
              <a:lumMod val="60000"/>
              <a:lumOff val="4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tx1"/>
                </a:solidFill>
                <a:latin typeface="Century Gothic" panose="020B0502020202020204" pitchFamily="34" charset="0"/>
                <a:ea typeface="Arial" charset="0"/>
                <a:cs typeface="Arial" charset="0"/>
              </a:rPr>
              <a:t>Submission of Results</a:t>
            </a:r>
          </a:p>
        </p:txBody>
      </p:sp>
      <p:sp>
        <p:nvSpPr>
          <p:cNvPr id="36" name="Rounded Rectangle 35">
            <a:extLst>
              <a:ext uri="{FF2B5EF4-FFF2-40B4-BE49-F238E27FC236}">
                <a16:creationId xmlns:a16="http://schemas.microsoft.com/office/drawing/2014/main" id="{FC2C01B2-729A-634F-899B-1ED4C764A0EB}"/>
              </a:ext>
            </a:extLst>
          </p:cNvPr>
          <p:cNvSpPr/>
          <p:nvPr/>
        </p:nvSpPr>
        <p:spPr>
          <a:xfrm>
            <a:off x="4968654" y="627603"/>
            <a:ext cx="282425" cy="146304"/>
          </a:xfrm>
          <a:prstGeom prst="roundRect">
            <a:avLst/>
          </a:prstGeom>
          <a:solidFill>
            <a:schemeClr val="tx2">
              <a:lumMod val="20000"/>
              <a:lumOff val="80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600" b="1" dirty="0">
              <a:solidFill>
                <a:schemeClr val="tx1"/>
              </a:solidFill>
              <a:latin typeface="Century Gothic" panose="020B0502020202020204" pitchFamily="34" charset="0"/>
              <a:ea typeface="Arial" charset="0"/>
              <a:cs typeface="Arial" charset="0"/>
            </a:endParaRPr>
          </a:p>
        </p:txBody>
      </p:sp>
      <p:sp>
        <p:nvSpPr>
          <p:cNvPr id="37" name="Rounded Rectangle 36">
            <a:extLst>
              <a:ext uri="{FF2B5EF4-FFF2-40B4-BE49-F238E27FC236}">
                <a16:creationId xmlns:a16="http://schemas.microsoft.com/office/drawing/2014/main" id="{1A584EA9-6707-034F-AF4C-B8070F5392FE}"/>
              </a:ext>
            </a:extLst>
          </p:cNvPr>
          <p:cNvSpPr/>
          <p:nvPr/>
        </p:nvSpPr>
        <p:spPr>
          <a:xfrm>
            <a:off x="6808056" y="627603"/>
            <a:ext cx="282425" cy="146304"/>
          </a:xfrm>
          <a:prstGeom prst="roundRect">
            <a:avLst/>
          </a:prstGeom>
          <a:solidFill>
            <a:schemeClr val="tx2">
              <a:lumMod val="60000"/>
              <a:lumOff val="40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600" b="1" dirty="0">
              <a:solidFill>
                <a:schemeClr val="tx1"/>
              </a:solidFill>
              <a:latin typeface="Century Gothic" panose="020B0502020202020204" pitchFamily="34" charset="0"/>
              <a:ea typeface="Arial" charset="0"/>
              <a:cs typeface="Arial" charset="0"/>
            </a:endParaRPr>
          </a:p>
        </p:txBody>
      </p:sp>
      <p:sp>
        <p:nvSpPr>
          <p:cNvPr id="38" name="Rounded Rectangle 37">
            <a:extLst>
              <a:ext uri="{FF2B5EF4-FFF2-40B4-BE49-F238E27FC236}">
                <a16:creationId xmlns:a16="http://schemas.microsoft.com/office/drawing/2014/main" id="{1101C932-D445-4641-B50A-6947FF0598A5}"/>
              </a:ext>
            </a:extLst>
          </p:cNvPr>
          <p:cNvSpPr/>
          <p:nvPr/>
        </p:nvSpPr>
        <p:spPr>
          <a:xfrm>
            <a:off x="8652096" y="627603"/>
            <a:ext cx="282425" cy="146304"/>
          </a:xfrm>
          <a:prstGeom prst="roundRect">
            <a:avLst/>
          </a:prstGeom>
          <a:solidFill>
            <a:schemeClr val="tx2">
              <a:lumMod val="50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600" b="1" dirty="0">
              <a:solidFill>
                <a:schemeClr val="tx1"/>
              </a:solidFill>
              <a:latin typeface="Century Gothic" panose="020B0502020202020204" pitchFamily="34" charset="0"/>
              <a:ea typeface="Arial" charset="0"/>
              <a:cs typeface="Arial" charset="0"/>
            </a:endParaRPr>
          </a:p>
        </p:txBody>
      </p:sp>
      <p:sp>
        <p:nvSpPr>
          <p:cNvPr id="39" name="Rounded Rectangle 38">
            <a:extLst>
              <a:ext uri="{FF2B5EF4-FFF2-40B4-BE49-F238E27FC236}">
                <a16:creationId xmlns:a16="http://schemas.microsoft.com/office/drawing/2014/main" id="{4E1A6B13-805F-A444-AB95-43BCD63A8953}"/>
              </a:ext>
            </a:extLst>
          </p:cNvPr>
          <p:cNvSpPr/>
          <p:nvPr/>
        </p:nvSpPr>
        <p:spPr>
          <a:xfrm>
            <a:off x="10462497" y="627603"/>
            <a:ext cx="282425" cy="146304"/>
          </a:xfrm>
          <a:prstGeom prst="roundRect">
            <a:avLst/>
          </a:prstGeom>
          <a:solidFill>
            <a:schemeClr val="accent6">
              <a:lumMod val="60000"/>
              <a:lumOff val="40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600" b="1" dirty="0">
              <a:solidFill>
                <a:schemeClr val="tx1"/>
              </a:solidFill>
              <a:latin typeface="Century Gothic" panose="020B0502020202020204" pitchFamily="34" charset="0"/>
              <a:ea typeface="Arial" charset="0"/>
              <a:cs typeface="Arial" charset="0"/>
            </a:endParaRPr>
          </a:p>
        </p:txBody>
      </p:sp>
      <p:sp>
        <p:nvSpPr>
          <p:cNvPr id="42" name="Rectangle 7">
            <a:extLst>
              <a:ext uri="{FF2B5EF4-FFF2-40B4-BE49-F238E27FC236}">
                <a16:creationId xmlns:a16="http://schemas.microsoft.com/office/drawing/2014/main" id="{8B025227-DF73-6143-8432-7A84DED4FE09}"/>
              </a:ext>
            </a:extLst>
          </p:cNvPr>
          <p:cNvSpPr/>
          <p:nvPr/>
        </p:nvSpPr>
        <p:spPr>
          <a:xfrm>
            <a:off x="0" y="6343724"/>
            <a:ext cx="12192000" cy="524107"/>
          </a:xfrm>
          <a:custGeom>
            <a:avLst/>
            <a:gdLst>
              <a:gd name="connsiteX0" fmla="*/ 0 w 12192000"/>
              <a:gd name="connsiteY0" fmla="*/ 0 h 520936"/>
              <a:gd name="connsiteX1" fmla="*/ 12192000 w 12192000"/>
              <a:gd name="connsiteY1" fmla="*/ 0 h 520936"/>
              <a:gd name="connsiteX2" fmla="*/ 12192000 w 12192000"/>
              <a:gd name="connsiteY2" fmla="*/ 520936 h 520936"/>
              <a:gd name="connsiteX3" fmla="*/ 0 w 12192000"/>
              <a:gd name="connsiteY3" fmla="*/ 520936 h 520936"/>
              <a:gd name="connsiteX4" fmla="*/ 0 w 12192000"/>
              <a:gd name="connsiteY4" fmla="*/ 0 h 520936"/>
              <a:gd name="connsiteX0" fmla="*/ 0 w 12192000"/>
              <a:gd name="connsiteY0" fmla="*/ 3171 h 524107"/>
              <a:gd name="connsiteX1" fmla="*/ 11054576 w 12192000"/>
              <a:gd name="connsiteY1" fmla="*/ 0 h 524107"/>
              <a:gd name="connsiteX2" fmla="*/ 12192000 w 12192000"/>
              <a:gd name="connsiteY2" fmla="*/ 3171 h 524107"/>
              <a:gd name="connsiteX3" fmla="*/ 12192000 w 12192000"/>
              <a:gd name="connsiteY3" fmla="*/ 524107 h 524107"/>
              <a:gd name="connsiteX4" fmla="*/ 0 w 12192000"/>
              <a:gd name="connsiteY4" fmla="*/ 524107 h 524107"/>
              <a:gd name="connsiteX5" fmla="*/ 0 w 12192000"/>
              <a:gd name="connsiteY5" fmla="*/ 3171 h 524107"/>
              <a:gd name="connsiteX0" fmla="*/ 0 w 12192000"/>
              <a:gd name="connsiteY0" fmla="*/ 6887 h 527823"/>
              <a:gd name="connsiteX1" fmla="*/ 11054576 w 12192000"/>
              <a:gd name="connsiteY1" fmla="*/ 3716 h 527823"/>
              <a:gd name="connsiteX2" fmla="*/ 11288751 w 12192000"/>
              <a:gd name="connsiteY2" fmla="*/ 0 h 527823"/>
              <a:gd name="connsiteX3" fmla="*/ 12192000 w 12192000"/>
              <a:gd name="connsiteY3" fmla="*/ 6887 h 527823"/>
              <a:gd name="connsiteX4" fmla="*/ 12192000 w 12192000"/>
              <a:gd name="connsiteY4" fmla="*/ 527823 h 527823"/>
              <a:gd name="connsiteX5" fmla="*/ 0 w 12192000"/>
              <a:gd name="connsiteY5" fmla="*/ 527823 h 527823"/>
              <a:gd name="connsiteX6" fmla="*/ 0 w 12192000"/>
              <a:gd name="connsiteY6" fmla="*/ 6887 h 527823"/>
              <a:gd name="connsiteX0" fmla="*/ 0 w 12192000"/>
              <a:gd name="connsiteY0" fmla="*/ 6887 h 527823"/>
              <a:gd name="connsiteX1" fmla="*/ 11054576 w 12192000"/>
              <a:gd name="connsiteY1" fmla="*/ 3716 h 527823"/>
              <a:gd name="connsiteX2" fmla="*/ 11288751 w 12192000"/>
              <a:gd name="connsiteY2" fmla="*/ 0 h 527823"/>
              <a:gd name="connsiteX3" fmla="*/ 11508059 w 12192000"/>
              <a:gd name="connsiteY3" fmla="*/ 7434 h 527823"/>
              <a:gd name="connsiteX4" fmla="*/ 12192000 w 12192000"/>
              <a:gd name="connsiteY4" fmla="*/ 6887 h 527823"/>
              <a:gd name="connsiteX5" fmla="*/ 12192000 w 12192000"/>
              <a:gd name="connsiteY5" fmla="*/ 527823 h 527823"/>
              <a:gd name="connsiteX6" fmla="*/ 0 w 12192000"/>
              <a:gd name="connsiteY6" fmla="*/ 527823 h 527823"/>
              <a:gd name="connsiteX7" fmla="*/ 0 w 12192000"/>
              <a:gd name="connsiteY7" fmla="*/ 6887 h 527823"/>
              <a:gd name="connsiteX0" fmla="*/ 0 w 12192000"/>
              <a:gd name="connsiteY0" fmla="*/ 3171 h 524107"/>
              <a:gd name="connsiteX1" fmla="*/ 11054576 w 12192000"/>
              <a:gd name="connsiteY1" fmla="*/ 0 h 524107"/>
              <a:gd name="connsiteX2" fmla="*/ 11296185 w 12192000"/>
              <a:gd name="connsiteY2" fmla="*/ 159836 h 524107"/>
              <a:gd name="connsiteX3" fmla="*/ 11508059 w 12192000"/>
              <a:gd name="connsiteY3" fmla="*/ 3718 h 524107"/>
              <a:gd name="connsiteX4" fmla="*/ 12192000 w 12192000"/>
              <a:gd name="connsiteY4" fmla="*/ 3171 h 524107"/>
              <a:gd name="connsiteX5" fmla="*/ 12192000 w 12192000"/>
              <a:gd name="connsiteY5" fmla="*/ 524107 h 524107"/>
              <a:gd name="connsiteX6" fmla="*/ 0 w 12192000"/>
              <a:gd name="connsiteY6" fmla="*/ 524107 h 524107"/>
              <a:gd name="connsiteX7" fmla="*/ 0 w 12192000"/>
              <a:gd name="connsiteY7" fmla="*/ 3171 h 524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24107">
                <a:moveTo>
                  <a:pt x="0" y="3171"/>
                </a:moveTo>
                <a:lnTo>
                  <a:pt x="11054576" y="0"/>
                </a:lnTo>
                <a:lnTo>
                  <a:pt x="11296185" y="159836"/>
                </a:lnTo>
                <a:lnTo>
                  <a:pt x="11508059" y="3718"/>
                </a:lnTo>
                <a:lnTo>
                  <a:pt x="12192000" y="3171"/>
                </a:lnTo>
                <a:lnTo>
                  <a:pt x="12192000" y="524107"/>
                </a:lnTo>
                <a:lnTo>
                  <a:pt x="0" y="524107"/>
                </a:lnTo>
                <a:lnTo>
                  <a:pt x="0" y="3171"/>
                </a:lnTo>
                <a:close/>
              </a:path>
            </a:pathLst>
          </a:custGeom>
          <a:solidFill>
            <a:srgbClr val="D578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43" name="TextBox 42">
            <a:extLst>
              <a:ext uri="{FF2B5EF4-FFF2-40B4-BE49-F238E27FC236}">
                <a16:creationId xmlns:a16="http://schemas.microsoft.com/office/drawing/2014/main" id="{D20F193A-027E-D34A-8116-0837B2F4041A}"/>
              </a:ext>
            </a:extLst>
          </p:cNvPr>
          <p:cNvSpPr txBox="1"/>
          <p:nvPr/>
        </p:nvSpPr>
        <p:spPr>
          <a:xfrm>
            <a:off x="3990109" y="6410496"/>
            <a:ext cx="8074932" cy="461665"/>
          </a:xfrm>
          <a:prstGeom prst="rect">
            <a:avLst/>
          </a:prstGeom>
          <a:noFill/>
        </p:spPr>
        <p:txBody>
          <a:bodyPr wrap="square" rtlCol="0">
            <a:spAutoFit/>
          </a:bodyPr>
          <a:lstStyle/>
          <a:p>
            <a:pPr algn="r"/>
            <a:r>
              <a:rPr lang="en-US" sz="2400" dirty="0">
                <a:solidFill>
                  <a:schemeClr val="bg1"/>
                </a:solidFill>
                <a:latin typeface="Century Gothic" panose="020B0502020202020204" pitchFamily="34" charset="0"/>
                <a:ea typeface="Arial" charset="0"/>
                <a:cs typeface="Arial" charset="0"/>
              </a:rPr>
              <a:t>CFARS Site Suitability Subgroup </a:t>
            </a:r>
            <a:r>
              <a:rPr lang="en-US" sz="2400" b="1" dirty="0">
                <a:solidFill>
                  <a:schemeClr val="bg1"/>
                </a:solidFill>
                <a:latin typeface="Century Gothic" panose="020B0502020202020204" pitchFamily="34" charset="0"/>
                <a:ea typeface="Arial" charset="0"/>
                <a:cs typeface="Arial" charset="0"/>
              </a:rPr>
              <a:t>- Roadmap</a:t>
            </a:r>
          </a:p>
        </p:txBody>
      </p:sp>
      <p:pic>
        <p:nvPicPr>
          <p:cNvPr id="2" name="Picture 1">
            <a:extLst>
              <a:ext uri="{FF2B5EF4-FFF2-40B4-BE49-F238E27FC236}">
                <a16:creationId xmlns:a16="http://schemas.microsoft.com/office/drawing/2014/main" id="{A3FC61AC-04F8-45E1-8757-2E955733696B}"/>
              </a:ext>
            </a:extLst>
          </p:cNvPr>
          <p:cNvPicPr>
            <a:picLocks noChangeAspect="1"/>
          </p:cNvPicPr>
          <p:nvPr/>
        </p:nvPicPr>
        <p:blipFill>
          <a:blip r:embed="rId3"/>
          <a:stretch>
            <a:fillRect/>
          </a:stretch>
        </p:blipFill>
        <p:spPr>
          <a:xfrm>
            <a:off x="989074" y="18221"/>
            <a:ext cx="1445528" cy="934064"/>
          </a:xfrm>
          <a:prstGeom prst="rect">
            <a:avLst/>
          </a:prstGeom>
        </p:spPr>
      </p:pic>
      <p:sp>
        <p:nvSpPr>
          <p:cNvPr id="41" name="Rounded Rectangle 38">
            <a:extLst>
              <a:ext uri="{FF2B5EF4-FFF2-40B4-BE49-F238E27FC236}">
                <a16:creationId xmlns:a16="http://schemas.microsoft.com/office/drawing/2014/main" id="{6042A418-F97E-4A82-AF44-DEEA4415B386}"/>
              </a:ext>
            </a:extLst>
          </p:cNvPr>
          <p:cNvSpPr/>
          <p:nvPr/>
        </p:nvSpPr>
        <p:spPr>
          <a:xfrm>
            <a:off x="2685011" y="3465993"/>
            <a:ext cx="494606" cy="225753"/>
          </a:xfrm>
          <a:prstGeom prst="roundRect">
            <a:avLst/>
          </a:prstGeom>
          <a:solidFill>
            <a:schemeClr val="accent6">
              <a:lumMod val="60000"/>
              <a:lumOff val="40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tx1"/>
                </a:solidFill>
                <a:latin typeface="Century Gothic" panose="020B0502020202020204" pitchFamily="34" charset="0"/>
                <a:ea typeface="Arial" charset="0"/>
                <a:cs typeface="Arial" charset="0"/>
              </a:rPr>
              <a:t>Testing</a:t>
            </a:r>
          </a:p>
        </p:txBody>
      </p:sp>
      <p:sp>
        <p:nvSpPr>
          <p:cNvPr id="44" name="Rounded Rectangle 24">
            <a:extLst>
              <a:ext uri="{FF2B5EF4-FFF2-40B4-BE49-F238E27FC236}">
                <a16:creationId xmlns:a16="http://schemas.microsoft.com/office/drawing/2014/main" id="{F71FF8D7-E96C-4342-B488-533F9AD02049}"/>
              </a:ext>
            </a:extLst>
          </p:cNvPr>
          <p:cNvSpPr/>
          <p:nvPr/>
        </p:nvSpPr>
        <p:spPr>
          <a:xfrm>
            <a:off x="464127" y="2687920"/>
            <a:ext cx="1108364" cy="236950"/>
          </a:xfrm>
          <a:prstGeom prst="roundRect">
            <a:avLst/>
          </a:prstGeom>
          <a:solidFill>
            <a:schemeClr val="tx2">
              <a:lumMod val="5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bg1"/>
                </a:solidFill>
                <a:latin typeface="Century Gothic" panose="020B0502020202020204" pitchFamily="34" charset="0"/>
                <a:ea typeface="Arial" charset="0"/>
                <a:cs typeface="Arial" charset="0"/>
              </a:rPr>
              <a:t>Develop Dataset Summary Stats Template</a:t>
            </a:r>
          </a:p>
        </p:txBody>
      </p:sp>
      <p:sp>
        <p:nvSpPr>
          <p:cNvPr id="48" name="Rounded Rectangle 32">
            <a:extLst>
              <a:ext uri="{FF2B5EF4-FFF2-40B4-BE49-F238E27FC236}">
                <a16:creationId xmlns:a16="http://schemas.microsoft.com/office/drawing/2014/main" id="{3A2BCB7B-F16E-46D7-8A25-B5A183769082}"/>
              </a:ext>
            </a:extLst>
          </p:cNvPr>
          <p:cNvSpPr/>
          <p:nvPr/>
        </p:nvSpPr>
        <p:spPr>
          <a:xfrm>
            <a:off x="8084127" y="5837459"/>
            <a:ext cx="1435331" cy="323717"/>
          </a:xfrm>
          <a:prstGeom prst="roundRect">
            <a:avLst/>
          </a:prstGeom>
          <a:solidFill>
            <a:schemeClr val="accent6">
              <a:lumMod val="60000"/>
              <a:lumOff val="4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tx1"/>
                </a:solidFill>
                <a:latin typeface="Century Gothic" panose="020B0502020202020204" pitchFamily="34" charset="0"/>
                <a:ea typeface="Arial" charset="0"/>
                <a:cs typeface="Arial" charset="0"/>
              </a:rPr>
              <a:t>Draft Document Released to internal CFARS for Feedback</a:t>
            </a:r>
          </a:p>
        </p:txBody>
      </p:sp>
      <p:sp>
        <p:nvSpPr>
          <p:cNvPr id="49" name="Rounded Rectangle 32">
            <a:extLst>
              <a:ext uri="{FF2B5EF4-FFF2-40B4-BE49-F238E27FC236}">
                <a16:creationId xmlns:a16="http://schemas.microsoft.com/office/drawing/2014/main" id="{2C88DFBA-A0FC-43F4-8E4B-14E68F3C8BA2}"/>
              </a:ext>
            </a:extLst>
          </p:cNvPr>
          <p:cNvSpPr/>
          <p:nvPr/>
        </p:nvSpPr>
        <p:spPr>
          <a:xfrm>
            <a:off x="3826625" y="3691746"/>
            <a:ext cx="803565" cy="323717"/>
          </a:xfrm>
          <a:prstGeom prst="roundRect">
            <a:avLst/>
          </a:prstGeom>
          <a:solidFill>
            <a:schemeClr val="tx2">
              <a:lumMod val="60000"/>
              <a:lumOff val="4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tx1"/>
                </a:solidFill>
                <a:latin typeface="Century Gothic" panose="020B0502020202020204" pitchFamily="34" charset="0"/>
                <a:ea typeface="Arial" charset="0"/>
                <a:cs typeface="Arial" charset="0"/>
              </a:rPr>
              <a:t>Summarize Results – White Paper</a:t>
            </a:r>
          </a:p>
        </p:txBody>
      </p:sp>
      <p:sp>
        <p:nvSpPr>
          <p:cNvPr id="50" name="Rounded Rectangle 24">
            <a:extLst>
              <a:ext uri="{FF2B5EF4-FFF2-40B4-BE49-F238E27FC236}">
                <a16:creationId xmlns:a16="http://schemas.microsoft.com/office/drawing/2014/main" id="{D0F8EC62-A4C9-4DFA-B867-8C927DA6F7A7}"/>
              </a:ext>
            </a:extLst>
          </p:cNvPr>
          <p:cNvSpPr/>
          <p:nvPr/>
        </p:nvSpPr>
        <p:spPr>
          <a:xfrm>
            <a:off x="6093229" y="5719246"/>
            <a:ext cx="1963190" cy="198488"/>
          </a:xfrm>
          <a:prstGeom prst="roundRect">
            <a:avLst/>
          </a:prstGeom>
          <a:solidFill>
            <a:schemeClr val="tx2">
              <a:lumMod val="5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bg1"/>
                </a:solidFill>
                <a:latin typeface="Century Gothic" panose="020B0502020202020204" pitchFamily="34" charset="0"/>
                <a:ea typeface="Arial" charset="0"/>
                <a:cs typeface="Arial" charset="0"/>
              </a:rPr>
              <a:t>Develop Document</a:t>
            </a:r>
          </a:p>
        </p:txBody>
      </p:sp>
      <p:sp>
        <p:nvSpPr>
          <p:cNvPr id="24" name="Rounded Rectangle 32">
            <a:extLst>
              <a:ext uri="{FF2B5EF4-FFF2-40B4-BE49-F238E27FC236}">
                <a16:creationId xmlns:a16="http://schemas.microsoft.com/office/drawing/2014/main" id="{4FBEA5C2-75D4-4074-AC2B-6C3AC8698995}"/>
              </a:ext>
            </a:extLst>
          </p:cNvPr>
          <p:cNvSpPr/>
          <p:nvPr/>
        </p:nvSpPr>
        <p:spPr>
          <a:xfrm>
            <a:off x="9549523" y="5818490"/>
            <a:ext cx="943841" cy="323717"/>
          </a:xfrm>
          <a:prstGeom prst="roundRect">
            <a:avLst/>
          </a:prstGeom>
          <a:solidFill>
            <a:schemeClr val="accent6">
              <a:lumMod val="60000"/>
              <a:lumOff val="4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tx1"/>
                </a:solidFill>
                <a:latin typeface="Century Gothic" panose="020B0502020202020204" pitchFamily="34" charset="0"/>
                <a:ea typeface="Arial" charset="0"/>
                <a:cs typeface="Arial" charset="0"/>
              </a:rPr>
              <a:t>Document Public Dissemination</a:t>
            </a:r>
          </a:p>
        </p:txBody>
      </p:sp>
      <p:sp>
        <p:nvSpPr>
          <p:cNvPr id="26" name="Rounded Rectangle 24">
            <a:extLst>
              <a:ext uri="{FF2B5EF4-FFF2-40B4-BE49-F238E27FC236}">
                <a16:creationId xmlns:a16="http://schemas.microsoft.com/office/drawing/2014/main" id="{1F7F053D-2325-4900-AFE9-E04BBA62CD6B}"/>
              </a:ext>
            </a:extLst>
          </p:cNvPr>
          <p:cNvSpPr/>
          <p:nvPr/>
        </p:nvSpPr>
        <p:spPr>
          <a:xfrm>
            <a:off x="4124164" y="4355797"/>
            <a:ext cx="988164" cy="379960"/>
          </a:xfrm>
          <a:prstGeom prst="roundRect">
            <a:avLst/>
          </a:prstGeom>
          <a:solidFill>
            <a:schemeClr val="tx2">
              <a:lumMod val="5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bg1"/>
                </a:solidFill>
                <a:latin typeface="Century Gothic" panose="020B0502020202020204" pitchFamily="34" charset="0"/>
                <a:ea typeface="Arial" charset="0"/>
                <a:cs typeface="Arial" charset="0"/>
              </a:rPr>
              <a:t>Develop Python Opensource Tool  For Calculation &amp; Tool Guideline</a:t>
            </a:r>
          </a:p>
        </p:txBody>
      </p:sp>
      <p:sp>
        <p:nvSpPr>
          <p:cNvPr id="27" name="Rounded Rectangle 38">
            <a:extLst>
              <a:ext uri="{FF2B5EF4-FFF2-40B4-BE49-F238E27FC236}">
                <a16:creationId xmlns:a16="http://schemas.microsoft.com/office/drawing/2014/main" id="{A6700802-CFBD-4FC5-8189-D2E52A729417}"/>
              </a:ext>
            </a:extLst>
          </p:cNvPr>
          <p:cNvSpPr/>
          <p:nvPr/>
        </p:nvSpPr>
        <p:spPr>
          <a:xfrm>
            <a:off x="5128953" y="4556157"/>
            <a:ext cx="964275" cy="298476"/>
          </a:xfrm>
          <a:prstGeom prst="roundRect">
            <a:avLst/>
          </a:prstGeom>
          <a:solidFill>
            <a:schemeClr val="accent6">
              <a:lumMod val="60000"/>
              <a:lumOff val="40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tx1"/>
                </a:solidFill>
                <a:latin typeface="Century Gothic" panose="020B0502020202020204" pitchFamily="34" charset="0"/>
                <a:ea typeface="Arial" charset="0"/>
                <a:cs typeface="Arial" charset="0"/>
              </a:rPr>
              <a:t>Testing</a:t>
            </a:r>
          </a:p>
        </p:txBody>
      </p:sp>
      <p:sp>
        <p:nvSpPr>
          <p:cNvPr id="28" name="Rounded Rectangle 32">
            <a:extLst>
              <a:ext uri="{FF2B5EF4-FFF2-40B4-BE49-F238E27FC236}">
                <a16:creationId xmlns:a16="http://schemas.microsoft.com/office/drawing/2014/main" id="{7C8E0512-4389-4DEE-9CE9-F951F2E7FB15}"/>
              </a:ext>
            </a:extLst>
          </p:cNvPr>
          <p:cNvSpPr/>
          <p:nvPr/>
        </p:nvSpPr>
        <p:spPr>
          <a:xfrm>
            <a:off x="6101541" y="4630940"/>
            <a:ext cx="638695" cy="323717"/>
          </a:xfrm>
          <a:prstGeom prst="roundRect">
            <a:avLst/>
          </a:prstGeom>
          <a:solidFill>
            <a:schemeClr val="tx2">
              <a:lumMod val="60000"/>
              <a:lumOff val="4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tx1"/>
                </a:solidFill>
                <a:latin typeface="Century Gothic" panose="020B0502020202020204" pitchFamily="34" charset="0"/>
                <a:ea typeface="Arial" charset="0"/>
                <a:cs typeface="Arial" charset="0"/>
              </a:rPr>
              <a:t>Submission of Results</a:t>
            </a:r>
          </a:p>
        </p:txBody>
      </p:sp>
      <p:sp>
        <p:nvSpPr>
          <p:cNvPr id="29" name="Rounded Rectangle 32">
            <a:extLst>
              <a:ext uri="{FF2B5EF4-FFF2-40B4-BE49-F238E27FC236}">
                <a16:creationId xmlns:a16="http://schemas.microsoft.com/office/drawing/2014/main" id="{2B461DD7-B2ED-4DF9-9E0E-2C5CFF0A383E}"/>
              </a:ext>
            </a:extLst>
          </p:cNvPr>
          <p:cNvSpPr/>
          <p:nvPr/>
        </p:nvSpPr>
        <p:spPr>
          <a:xfrm>
            <a:off x="6748549" y="4764457"/>
            <a:ext cx="803565" cy="323717"/>
          </a:xfrm>
          <a:prstGeom prst="roundRect">
            <a:avLst/>
          </a:prstGeom>
          <a:solidFill>
            <a:schemeClr val="tx2">
              <a:lumMod val="60000"/>
              <a:lumOff val="40000"/>
            </a:schemeClr>
          </a:solidFill>
          <a:ln>
            <a:solidFill>
              <a:schemeClr val="bg1">
                <a:lumMod val="75000"/>
              </a:schemeClr>
            </a:solidFill>
          </a:ln>
          <a:effectLst>
            <a:reflection endPos="0" dir="5400000" sy="-100000" algn="bl" rotWithShape="0"/>
          </a:effectLst>
        </p:spPr>
        <p:style>
          <a:lnRef idx="1">
            <a:schemeClr val="accent1"/>
          </a:lnRef>
          <a:fillRef idx="3">
            <a:schemeClr val="accent1"/>
          </a:fillRef>
          <a:effectRef idx="2">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600" b="1" dirty="0">
                <a:solidFill>
                  <a:schemeClr val="tx1"/>
                </a:solidFill>
                <a:latin typeface="Century Gothic" panose="020B0502020202020204" pitchFamily="34" charset="0"/>
                <a:ea typeface="Arial" charset="0"/>
                <a:cs typeface="Arial" charset="0"/>
              </a:rPr>
              <a:t>Summarize Results – White Paper</a:t>
            </a:r>
          </a:p>
        </p:txBody>
      </p:sp>
    </p:spTree>
    <p:extLst>
      <p:ext uri="{BB962C8B-B14F-4D97-AF65-F5344CB8AC3E}">
        <p14:creationId xmlns:p14="http://schemas.microsoft.com/office/powerpoint/2010/main" val="2701933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97454" y="44934"/>
            <a:ext cx="7344000" cy="960000"/>
          </a:xfrm>
        </p:spPr>
        <p:txBody>
          <a:bodyPr>
            <a:normAutofit/>
          </a:bodyPr>
          <a:lstStyle/>
          <a:p>
            <a:r>
              <a:rPr lang="en-US" sz="3600" b="1" dirty="0">
                <a:latin typeface="+mn-lt"/>
              </a:rPr>
              <a:t>Background - TI</a:t>
            </a:r>
          </a:p>
        </p:txBody>
      </p:sp>
      <p:sp>
        <p:nvSpPr>
          <p:cNvPr id="3" name="Inhaltsplatzhalter 2"/>
          <p:cNvSpPr>
            <a:spLocks noGrp="1"/>
          </p:cNvSpPr>
          <p:nvPr>
            <p:ph idx="1"/>
          </p:nvPr>
        </p:nvSpPr>
        <p:spPr>
          <a:xfrm>
            <a:off x="197454" y="971302"/>
            <a:ext cx="11606721" cy="1043920"/>
          </a:xfrm>
        </p:spPr>
        <p:txBody>
          <a:bodyPr>
            <a:normAutofit fontScale="25000" lnSpcReduction="20000"/>
          </a:bodyPr>
          <a:lstStyle/>
          <a:p>
            <a:pPr marL="1" lvl="1" indent="0">
              <a:buNone/>
            </a:pPr>
            <a:r>
              <a:rPr lang="en-GB" altLang="en-US" sz="9600" dirty="0">
                <a:cs typeface="Traditional Arabic" panose="02020603050405020304" pitchFamily="18" charset="-78"/>
              </a:rPr>
              <a:t>Challenge: </a:t>
            </a:r>
          </a:p>
          <a:p>
            <a:pPr lvl="1">
              <a:lnSpc>
                <a:spcPct val="120000"/>
              </a:lnSpc>
            </a:pPr>
            <a:r>
              <a:rPr lang="en-GB" altLang="en-US" sz="7200" dirty="0">
                <a:cs typeface="Traditional Arabic" panose="02020603050405020304" pitchFamily="18" charset="-78"/>
              </a:rPr>
              <a:t>The industry is most familiar with cup or sonic anemometer TI measurements for turbine site suitability assessment – which are costly, fixed location, limited measurements by height</a:t>
            </a:r>
          </a:p>
          <a:p>
            <a:pPr marL="239177" lvl="2" indent="0">
              <a:buNone/>
            </a:pPr>
            <a:endParaRPr lang="en-GB" altLang="en-US" dirty="0">
              <a:cs typeface="Traditional Arabic" panose="02020603050405020304" pitchFamily="18" charset="-78"/>
            </a:endParaRPr>
          </a:p>
          <a:p>
            <a:pPr lvl="2"/>
            <a:endParaRPr lang="en-GB" altLang="en-US" dirty="0">
              <a:cs typeface="Traditional Arabic" panose="02020603050405020304" pitchFamily="18" charset="-78"/>
            </a:endParaRPr>
          </a:p>
          <a:p>
            <a:pPr marL="1" lvl="1" indent="0">
              <a:buNone/>
            </a:pPr>
            <a:endParaRPr lang="en-GB" i="1" dirty="0"/>
          </a:p>
          <a:p>
            <a:pPr marL="1" lvl="1" indent="0">
              <a:buNone/>
            </a:pPr>
            <a:r>
              <a:rPr lang="en-GB" i="1" dirty="0"/>
              <a:t> </a:t>
            </a:r>
          </a:p>
          <a:p>
            <a:pPr lvl="1"/>
            <a:endParaRPr lang="en-US" dirty="0"/>
          </a:p>
          <a:p>
            <a:pPr marL="239177" lvl="2" indent="0">
              <a:buClr>
                <a:srgbClr val="000000"/>
              </a:buClr>
              <a:buSzPct val="100000"/>
              <a:buNone/>
            </a:pPr>
            <a:endParaRPr lang="en-US" dirty="0"/>
          </a:p>
          <a:p>
            <a:pPr lvl="2">
              <a:buClr>
                <a:srgbClr val="000000"/>
              </a:buClr>
              <a:buSzPct val="100000"/>
              <a:buFont typeface="EON Brix Sans"/>
              <a:buChar char="•"/>
            </a:pPr>
            <a:endParaRPr lang="en-US" dirty="0"/>
          </a:p>
        </p:txBody>
      </p:sp>
      <p:sp>
        <p:nvSpPr>
          <p:cNvPr id="5" name="Foliennummernplatzhalter 4"/>
          <p:cNvSpPr>
            <a:spLocks noGrp="1"/>
          </p:cNvSpPr>
          <p:nvPr>
            <p:ph type="sldNum" sz="quarter" idx="12"/>
          </p:nvPr>
        </p:nvSpPr>
        <p:spPr/>
        <p:txBody>
          <a:bodyPr/>
          <a:lstStyle/>
          <a:p>
            <a:fld id="{93C795C4-4A26-412B-AA90-98E97FF83D41}" type="slidenum">
              <a:rPr lang="en-US" smtClean="0"/>
              <a:t>2</a:t>
            </a:fld>
            <a:endParaRPr lang="en-US" dirty="0"/>
          </a:p>
        </p:txBody>
      </p:sp>
      <p:pic>
        <p:nvPicPr>
          <p:cNvPr id="1026" name="Picture 2" descr="http://2.bp.blogspot.com/-SQ22J3Gblp0/Vp-Zo4hiQHI/AAAAAAAAAEA/3iul2nZocFc/s320/images%2B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6781" y="4195698"/>
            <a:ext cx="3148067" cy="12985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a:stretch>
            <a:fillRect/>
          </a:stretch>
        </p:blipFill>
        <p:spPr>
          <a:xfrm>
            <a:off x="61472" y="3189242"/>
            <a:ext cx="4416109" cy="3122759"/>
          </a:xfrm>
          <a:prstGeom prst="rect">
            <a:avLst/>
          </a:prstGeom>
        </p:spPr>
      </p:pic>
      <p:grpSp>
        <p:nvGrpSpPr>
          <p:cNvPr id="4" name="Group 3"/>
          <p:cNvGrpSpPr/>
          <p:nvPr/>
        </p:nvGrpSpPr>
        <p:grpSpPr>
          <a:xfrm>
            <a:off x="7432608" y="3189241"/>
            <a:ext cx="4678112" cy="3498728"/>
            <a:chOff x="5574456" y="2031991"/>
            <a:chExt cx="3508584" cy="2624046"/>
          </a:xfrm>
        </p:grpSpPr>
        <p:pic>
          <p:nvPicPr>
            <p:cNvPr id="11" name="Picture 10"/>
            <p:cNvPicPr>
              <a:picLocks noChangeAspect="1"/>
            </p:cNvPicPr>
            <p:nvPr/>
          </p:nvPicPr>
          <p:blipFill>
            <a:blip r:embed="rId5"/>
            <a:stretch>
              <a:fillRect/>
            </a:stretch>
          </p:blipFill>
          <p:spPr>
            <a:xfrm>
              <a:off x="5574456" y="2031991"/>
              <a:ext cx="2542296" cy="1812210"/>
            </a:xfrm>
            <a:prstGeom prst="rect">
              <a:avLst/>
            </a:prstGeom>
          </p:spPr>
        </p:pic>
        <p:pic>
          <p:nvPicPr>
            <p:cNvPr id="1030" name="Picture 6" descr="Image result for AQS sodar"/>
            <p:cNvPicPr>
              <a:picLocks noChangeAspect="1" noChangeArrowheads="1"/>
            </p:cNvPicPr>
            <p:nvPr/>
          </p:nvPicPr>
          <p:blipFill rotWithShape="1">
            <a:blip r:embed="rId6">
              <a:extLst>
                <a:ext uri="{28A0092B-C50C-407E-A947-70E740481C1C}">
                  <a14:useLocalDpi xmlns:a14="http://schemas.microsoft.com/office/drawing/2010/main" val="0"/>
                </a:ext>
              </a:extLst>
            </a:blip>
            <a:srcRect l="42086" r="26312"/>
            <a:stretch/>
          </p:blipFill>
          <p:spPr bwMode="auto">
            <a:xfrm>
              <a:off x="7401796" y="2916961"/>
              <a:ext cx="1681244" cy="1739076"/>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Inhaltsplatzhalter 2"/>
          <p:cNvSpPr txBox="1">
            <a:spLocks/>
          </p:cNvSpPr>
          <p:nvPr/>
        </p:nvSpPr>
        <p:spPr>
          <a:xfrm>
            <a:off x="289717" y="3468891"/>
            <a:ext cx="11606721" cy="321628"/>
          </a:xfrm>
          <a:prstGeom prst="rect">
            <a:avLst/>
          </a:prstGeom>
        </p:spPr>
        <p:txBody>
          <a:bodyPr vert="horz" lIns="0" tIns="0" rIns="0" bIns="0" rtlCol="0">
            <a:noAutofit/>
          </a:bodyPr>
          <a:lstStyle>
            <a:lvl1pPr marL="0" indent="0" algn="l" defTabSz="914400" rtl="0" eaLnBrk="1" latinLnBrk="0" hangingPunct="1">
              <a:lnSpc>
                <a:spcPts val="1750"/>
              </a:lnSpc>
              <a:spcBef>
                <a:spcPts val="0"/>
              </a:spcBef>
              <a:spcAft>
                <a:spcPts val="600"/>
              </a:spcAft>
              <a:buFont typeface="Arial" panose="020B0604020202020204" pitchFamily="34" charset="0"/>
              <a:buNone/>
              <a:defRPr sz="1400" kern="100" baseline="0">
                <a:solidFill>
                  <a:schemeClr val="tx1"/>
                </a:solidFill>
                <a:latin typeface="+mn-lt"/>
                <a:ea typeface="+mn-ea"/>
                <a:cs typeface="+mn-cs"/>
              </a:defRPr>
            </a:lvl1pPr>
            <a:lvl2pPr marL="179388" indent="-179387" algn="l" defTabSz="914400" rtl="0" eaLnBrk="1" latinLnBrk="0" hangingPunct="1">
              <a:lnSpc>
                <a:spcPts val="1750"/>
              </a:lnSpc>
              <a:spcBef>
                <a:spcPts val="0"/>
              </a:spcBef>
              <a:spcAft>
                <a:spcPts val="600"/>
              </a:spcAft>
              <a:buClr>
                <a:srgbClr val="EA1C0A"/>
              </a:buClr>
              <a:buFont typeface="EON Brix Sans" panose="020B0500000000000000" pitchFamily="34" charset="0"/>
              <a:buChar char="•"/>
              <a:defRPr sz="1400" kern="100" baseline="0">
                <a:solidFill>
                  <a:schemeClr val="tx1"/>
                </a:solidFill>
                <a:latin typeface="+mn-lt"/>
                <a:ea typeface="+mn-ea"/>
                <a:cs typeface="+mn-cs"/>
              </a:defRPr>
            </a:lvl2pPr>
            <a:lvl3pPr marL="358775" indent="-179388" algn="l" defTabSz="914400" rtl="0" eaLnBrk="1" latinLnBrk="0" hangingPunct="1">
              <a:lnSpc>
                <a:spcPts val="1750"/>
              </a:lnSpc>
              <a:spcBef>
                <a:spcPts val="0"/>
              </a:spcBef>
              <a:spcAft>
                <a:spcPts val="600"/>
              </a:spcAft>
              <a:buFont typeface="Arial" panose="020B0604020202020204" pitchFamily="34" charset="0"/>
              <a:buChar char="•"/>
              <a:defRPr sz="1400" kern="100" baseline="0">
                <a:solidFill>
                  <a:schemeClr val="tx1"/>
                </a:solidFill>
                <a:latin typeface="+mn-lt"/>
                <a:ea typeface="+mn-ea"/>
                <a:cs typeface="+mn-cs"/>
              </a:defRPr>
            </a:lvl3pPr>
            <a:lvl4pPr marL="538163" indent="-179387" algn="l" defTabSz="914400" rtl="0" eaLnBrk="1" latinLnBrk="0" hangingPunct="1">
              <a:lnSpc>
                <a:spcPts val="1750"/>
              </a:lnSpc>
              <a:spcBef>
                <a:spcPts val="0"/>
              </a:spcBef>
              <a:spcAft>
                <a:spcPts val="600"/>
              </a:spcAft>
              <a:buFont typeface="Arial" panose="020B0604020202020204" pitchFamily="34" charset="0"/>
              <a:buChar char="–"/>
              <a:defRPr sz="1400" kern="100" baseline="0">
                <a:solidFill>
                  <a:schemeClr val="tx1"/>
                </a:solidFill>
                <a:latin typeface="+mn-lt"/>
                <a:ea typeface="+mn-ea"/>
                <a:cs typeface="+mn-cs"/>
              </a:defRPr>
            </a:lvl4pPr>
            <a:lvl5pPr marL="717550" indent="-179388" algn="l" defTabSz="914400" rtl="0" eaLnBrk="1" latinLnBrk="0" hangingPunct="1">
              <a:lnSpc>
                <a:spcPts val="1750"/>
              </a:lnSpc>
              <a:spcBef>
                <a:spcPts val="0"/>
              </a:spcBef>
              <a:spcAft>
                <a:spcPts val="600"/>
              </a:spcAft>
              <a:buFont typeface="Symbol" panose="05050102010706020507" pitchFamily="18" charset="2"/>
              <a:buChar char="-"/>
              <a:defRPr sz="1400" kern="100" baseline="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lvl="2"/>
            <a:endParaRPr lang="en-GB" altLang="en-US" sz="1867" dirty="0">
              <a:latin typeface="Calibri" panose="020F0502020204030204" pitchFamily="34" charset="0"/>
              <a:cs typeface="Traditional Arabic" panose="02020603050405020304" pitchFamily="18" charset="-78"/>
            </a:endParaRPr>
          </a:p>
          <a:p>
            <a:pPr lvl="2"/>
            <a:endParaRPr lang="en-GB" altLang="en-US" sz="1867" dirty="0">
              <a:latin typeface="Calibri" panose="020F0502020204030204" pitchFamily="34" charset="0"/>
              <a:cs typeface="Traditional Arabic" panose="02020603050405020304" pitchFamily="18" charset="-78"/>
            </a:endParaRPr>
          </a:p>
          <a:p>
            <a:pPr marL="1" lvl="1" indent="0">
              <a:buNone/>
            </a:pPr>
            <a:endParaRPr lang="en-GB" sz="1867" i="1" dirty="0"/>
          </a:p>
          <a:p>
            <a:pPr marL="1" lvl="1" indent="0">
              <a:buNone/>
            </a:pPr>
            <a:r>
              <a:rPr lang="en-GB" sz="1867" i="1" dirty="0"/>
              <a:t> </a:t>
            </a:r>
          </a:p>
          <a:p>
            <a:pPr lvl="1"/>
            <a:endParaRPr lang="en-US" sz="1867" dirty="0"/>
          </a:p>
          <a:p>
            <a:pPr marL="239177" lvl="2" indent="0">
              <a:buClr>
                <a:srgbClr val="000000"/>
              </a:buClr>
              <a:buSzPct val="100000"/>
              <a:buNone/>
            </a:pPr>
            <a:endParaRPr lang="en-US" sz="1867" dirty="0"/>
          </a:p>
          <a:p>
            <a:pPr lvl="2">
              <a:buClr>
                <a:srgbClr val="000000"/>
              </a:buClr>
              <a:buSzPct val="100000"/>
              <a:buFont typeface="EON Brix Sans"/>
              <a:buChar char="•"/>
            </a:pPr>
            <a:endParaRPr lang="en-US" sz="1867" dirty="0"/>
          </a:p>
        </p:txBody>
      </p:sp>
      <p:sp>
        <p:nvSpPr>
          <p:cNvPr id="12" name="Inhaltsplatzhalter 2"/>
          <p:cNvSpPr txBox="1">
            <a:spLocks/>
          </p:cNvSpPr>
          <p:nvPr/>
        </p:nvSpPr>
        <p:spPr>
          <a:xfrm>
            <a:off x="197454" y="2178953"/>
            <a:ext cx="11606721" cy="1043920"/>
          </a:xfrm>
          <a:prstGeom prst="rect">
            <a:avLst/>
          </a:prstGeom>
        </p:spPr>
        <p:txBody>
          <a:bodyPr vert="horz" lIns="0" tIns="0" rIns="0" bIns="0" rtlCol="0">
            <a:noAutofit/>
          </a:bodyPr>
          <a:lstStyle>
            <a:lvl1pPr marL="0" indent="0" algn="l" defTabSz="914400" rtl="0" eaLnBrk="1" latinLnBrk="0" hangingPunct="1">
              <a:lnSpc>
                <a:spcPts val="1750"/>
              </a:lnSpc>
              <a:spcBef>
                <a:spcPts val="0"/>
              </a:spcBef>
              <a:spcAft>
                <a:spcPts val="600"/>
              </a:spcAft>
              <a:buFont typeface="Arial" panose="020B0604020202020204" pitchFamily="34" charset="0"/>
              <a:buNone/>
              <a:defRPr sz="1400" kern="100" baseline="0">
                <a:solidFill>
                  <a:schemeClr val="tx1"/>
                </a:solidFill>
                <a:latin typeface="+mn-lt"/>
                <a:ea typeface="+mn-ea"/>
                <a:cs typeface="+mn-cs"/>
              </a:defRPr>
            </a:lvl1pPr>
            <a:lvl2pPr marL="179388" indent="-179387" algn="l" defTabSz="914400" rtl="0" eaLnBrk="1" latinLnBrk="0" hangingPunct="1">
              <a:lnSpc>
                <a:spcPts val="1750"/>
              </a:lnSpc>
              <a:spcBef>
                <a:spcPts val="0"/>
              </a:spcBef>
              <a:spcAft>
                <a:spcPts val="600"/>
              </a:spcAft>
              <a:buClr>
                <a:srgbClr val="EA1C0A"/>
              </a:buClr>
              <a:buFont typeface="EON Brix Sans" panose="020B0500000000000000" pitchFamily="34" charset="0"/>
              <a:buChar char="•"/>
              <a:defRPr sz="1400" kern="100" baseline="0">
                <a:solidFill>
                  <a:schemeClr val="tx1"/>
                </a:solidFill>
                <a:latin typeface="+mn-lt"/>
                <a:ea typeface="+mn-ea"/>
                <a:cs typeface="+mn-cs"/>
              </a:defRPr>
            </a:lvl2pPr>
            <a:lvl3pPr marL="358775" indent="-179388" algn="l" defTabSz="914400" rtl="0" eaLnBrk="1" latinLnBrk="0" hangingPunct="1">
              <a:lnSpc>
                <a:spcPts val="1750"/>
              </a:lnSpc>
              <a:spcBef>
                <a:spcPts val="0"/>
              </a:spcBef>
              <a:spcAft>
                <a:spcPts val="600"/>
              </a:spcAft>
              <a:buFont typeface="Arial" panose="020B0604020202020204" pitchFamily="34" charset="0"/>
              <a:buChar char="•"/>
              <a:defRPr sz="1400" kern="100" baseline="0">
                <a:solidFill>
                  <a:schemeClr val="tx1"/>
                </a:solidFill>
                <a:latin typeface="+mn-lt"/>
                <a:ea typeface="+mn-ea"/>
                <a:cs typeface="+mn-cs"/>
              </a:defRPr>
            </a:lvl3pPr>
            <a:lvl4pPr marL="538163" indent="-179387" algn="l" defTabSz="914400" rtl="0" eaLnBrk="1" latinLnBrk="0" hangingPunct="1">
              <a:lnSpc>
                <a:spcPts val="1750"/>
              </a:lnSpc>
              <a:spcBef>
                <a:spcPts val="0"/>
              </a:spcBef>
              <a:spcAft>
                <a:spcPts val="600"/>
              </a:spcAft>
              <a:buFont typeface="Arial" panose="020B0604020202020204" pitchFamily="34" charset="0"/>
              <a:buChar char="–"/>
              <a:defRPr sz="1400" kern="100" baseline="0">
                <a:solidFill>
                  <a:schemeClr val="tx1"/>
                </a:solidFill>
                <a:latin typeface="+mn-lt"/>
                <a:ea typeface="+mn-ea"/>
                <a:cs typeface="+mn-cs"/>
              </a:defRPr>
            </a:lvl4pPr>
            <a:lvl5pPr marL="717550" indent="-179388" algn="l" defTabSz="914400" rtl="0" eaLnBrk="1" latinLnBrk="0" hangingPunct="1">
              <a:lnSpc>
                <a:spcPts val="1750"/>
              </a:lnSpc>
              <a:spcBef>
                <a:spcPts val="0"/>
              </a:spcBef>
              <a:spcAft>
                <a:spcPts val="600"/>
              </a:spcAft>
              <a:buFont typeface="Symbol" panose="05050102010706020507" pitchFamily="18" charset="2"/>
              <a:buChar char="-"/>
              <a:defRPr sz="1400" kern="100" baseline="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1" lvl="1" indent="0">
              <a:buNone/>
            </a:pPr>
            <a:r>
              <a:rPr lang="en-GB" altLang="en-US" sz="2400" dirty="0">
                <a:cs typeface="Traditional Arabic" panose="02020603050405020304" pitchFamily="18" charset="-78"/>
              </a:rPr>
              <a:t>Solution: </a:t>
            </a:r>
          </a:p>
          <a:p>
            <a:pPr lvl="2"/>
            <a:r>
              <a:rPr lang="en-GB" altLang="en-US" sz="1867" dirty="0">
                <a:cs typeface="Traditional Arabic" panose="02020603050405020304" pitchFamily="18" charset="-78"/>
              </a:rPr>
              <a:t>RSD provides viable option, </a:t>
            </a:r>
            <a:r>
              <a:rPr lang="en-GB" altLang="en-US" sz="1867" dirty="0">
                <a:solidFill>
                  <a:schemeClr val="accent1"/>
                </a:solidFill>
                <a:cs typeface="Traditional Arabic" panose="02020603050405020304" pitchFamily="18" charset="-78"/>
              </a:rPr>
              <a:t>however measures TI different than cup or sonic anemometers (volumetric vs. point)</a:t>
            </a:r>
          </a:p>
          <a:p>
            <a:pPr marL="239177" lvl="2" indent="0">
              <a:buNone/>
            </a:pPr>
            <a:endParaRPr lang="en-GB" altLang="en-US" sz="1867" dirty="0">
              <a:cs typeface="Traditional Arabic" panose="02020603050405020304" pitchFamily="18" charset="-78"/>
            </a:endParaRPr>
          </a:p>
          <a:p>
            <a:pPr lvl="2"/>
            <a:endParaRPr lang="en-GB" altLang="en-US" sz="1867" dirty="0">
              <a:cs typeface="Traditional Arabic" panose="02020603050405020304" pitchFamily="18" charset="-78"/>
            </a:endParaRPr>
          </a:p>
          <a:p>
            <a:pPr marL="1" lvl="1" indent="0">
              <a:buNone/>
            </a:pPr>
            <a:endParaRPr lang="en-GB" sz="1867" i="1" dirty="0"/>
          </a:p>
          <a:p>
            <a:pPr marL="1" lvl="1" indent="0">
              <a:buNone/>
            </a:pPr>
            <a:r>
              <a:rPr lang="en-GB" sz="1867" i="1" dirty="0"/>
              <a:t> </a:t>
            </a:r>
          </a:p>
          <a:p>
            <a:pPr lvl="1"/>
            <a:endParaRPr lang="en-US" sz="1867" dirty="0"/>
          </a:p>
          <a:p>
            <a:pPr marL="239177" lvl="2" indent="0">
              <a:buClr>
                <a:srgbClr val="000000"/>
              </a:buClr>
              <a:buSzPct val="100000"/>
              <a:buNone/>
            </a:pPr>
            <a:endParaRPr lang="en-US" sz="1867" dirty="0"/>
          </a:p>
          <a:p>
            <a:pPr lvl="2">
              <a:buClr>
                <a:srgbClr val="000000"/>
              </a:buClr>
              <a:buSzPct val="100000"/>
              <a:buFont typeface="EON Brix Sans"/>
              <a:buChar char="•"/>
            </a:pPr>
            <a:endParaRPr lang="en-US" sz="1867" dirty="0"/>
          </a:p>
        </p:txBody>
      </p:sp>
    </p:spTree>
    <p:extLst>
      <p:ext uri="{BB962C8B-B14F-4D97-AF65-F5344CB8AC3E}">
        <p14:creationId xmlns:p14="http://schemas.microsoft.com/office/powerpoint/2010/main" val="2811983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nodeType="with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nodeType="clickEffect">
                                  <p:stCondLst>
                                    <p:cond delay="0"/>
                                  </p:stCondLst>
                                  <p:childTnLst>
                                    <p:set>
                                      <p:cBhvr>
                                        <p:cTn id="33" dur="1" fill="hold">
                                          <p:stCondLst>
                                            <p:cond delay="0"/>
                                          </p:stCondLst>
                                        </p:cTn>
                                        <p:tgtEl>
                                          <p:spTgt spid="1026"/>
                                        </p:tgtEl>
                                        <p:attrNameLst>
                                          <p:attrName>style.visibility</p:attrName>
                                        </p:attrNameLst>
                                      </p:cBhvr>
                                      <p:to>
                                        <p:strVal val="visible"/>
                                      </p:to>
                                    </p:set>
                                    <p:animEffect transition="in" filter="barn(inVertical)">
                                      <p:cBhvr>
                                        <p:cTn id="34"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p:bldP spid="1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47D9EE8-2D3C-4552-9DCA-3AE2A44DC3FB}"/>
              </a:ext>
            </a:extLst>
          </p:cNvPr>
          <p:cNvSpPr>
            <a:spLocks noGrp="1"/>
          </p:cNvSpPr>
          <p:nvPr>
            <p:ph type="sldNum" sz="quarter" idx="12"/>
          </p:nvPr>
        </p:nvSpPr>
        <p:spPr/>
        <p:txBody>
          <a:bodyPr/>
          <a:lstStyle/>
          <a:p>
            <a:fld id="{564B3553-9BF9-4A6E-AE01-DFF7CAA8B80F}" type="slidenum">
              <a:rPr lang="en-US" smtClean="0"/>
              <a:t>20</a:t>
            </a:fld>
            <a:endParaRPr lang="en-US" dirty="0"/>
          </a:p>
        </p:txBody>
      </p:sp>
      <p:sp>
        <p:nvSpPr>
          <p:cNvPr id="5" name="Rectangle 4">
            <a:extLst>
              <a:ext uri="{FF2B5EF4-FFF2-40B4-BE49-F238E27FC236}">
                <a16:creationId xmlns:a16="http://schemas.microsoft.com/office/drawing/2014/main" id="{A40E50A1-DBED-4ED3-ABDC-480B78D82EC9}"/>
              </a:ext>
            </a:extLst>
          </p:cNvPr>
          <p:cNvSpPr/>
          <p:nvPr/>
        </p:nvSpPr>
        <p:spPr>
          <a:xfrm>
            <a:off x="665017" y="238843"/>
            <a:ext cx="11197243" cy="1727717"/>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The Method 1 approach requires valid wind directions are established using boom orientation information from the anemometers. Specifically, for a </a:t>
            </a:r>
            <a:r>
              <a:rPr lang="en-US" sz="1600" i="1" dirty="0">
                <a:latin typeface="Calibri" panose="020F0502020204030204" pitchFamily="34" charset="0"/>
                <a:ea typeface="Calibri" panose="020F0502020204030204" pitchFamily="34" charset="0"/>
                <a:cs typeface="Times New Roman" panose="02020603050405020304" pitchFamily="18" charset="0"/>
              </a:rPr>
              <a:t>lattice</a:t>
            </a:r>
            <a:r>
              <a:rPr lang="en-US" sz="1600" dirty="0">
                <a:latin typeface="Calibri" panose="020F0502020204030204" pitchFamily="34" charset="0"/>
                <a:ea typeface="Calibri" panose="020F0502020204030204" pitchFamily="34" charset="0"/>
                <a:cs typeface="Times New Roman" panose="02020603050405020304" pitchFamily="18" charset="0"/>
              </a:rPr>
              <a:t> mast the valid direction sectors are wind directions across a +/- 15° wedge from the freestream flow of +/- 90° from the anemometer’s boom orientation.  For example, if an anemometer’s boom orientation is 86°, then the valid wind directions to compare TI measurements would be 341°- 11° and 191° - 161°, as shown in Figure 1.  Note if the redundant height anemometers are installed 180° from one another, then the valid wind directions will be the same for both boom orientations.  </a:t>
            </a:r>
          </a:p>
          <a:p>
            <a:r>
              <a:rPr lang="en-US" sz="1200" dirty="0">
                <a:latin typeface="Calibri" panose="020F0502020204030204" pitchFamily="34" charset="0"/>
                <a:ea typeface="Calibri" panose="020F0502020204030204" pitchFamily="34" charset="0"/>
                <a:cs typeface="Times New Roman" panose="02020603050405020304" pitchFamily="18" charset="0"/>
              </a:rPr>
              <a:t>Note if the mast is tubular, the freestream wind direction could be ~ +/- 45</a:t>
            </a:r>
            <a:r>
              <a:rPr lang="en-US" sz="1200" dirty="0">
                <a:latin typeface="Calibri Light" panose="020F0302020204030204" pitchFamily="34" charset="0"/>
                <a:ea typeface="Calibri" panose="020F0502020204030204" pitchFamily="34" charset="0"/>
                <a:cs typeface="Times New Roman" panose="02020603050405020304" pitchFamily="18"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FAC44C0E-EB59-499B-84B5-4B80FD911AD3}"/>
              </a:ext>
            </a:extLst>
          </p:cNvPr>
          <p:cNvPicPr/>
          <p:nvPr/>
        </p:nvPicPr>
        <p:blipFill>
          <a:blip r:embed="rId2"/>
          <a:stretch>
            <a:fillRect/>
          </a:stretch>
        </p:blipFill>
        <p:spPr>
          <a:xfrm>
            <a:off x="2690148" y="2041409"/>
            <a:ext cx="6794674" cy="4680066"/>
          </a:xfrm>
          <a:prstGeom prst="rect">
            <a:avLst/>
          </a:prstGeom>
        </p:spPr>
      </p:pic>
    </p:spTree>
    <p:extLst>
      <p:ext uri="{BB962C8B-B14F-4D97-AF65-F5344CB8AC3E}">
        <p14:creationId xmlns:p14="http://schemas.microsoft.com/office/powerpoint/2010/main" val="34747964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Phase 1 Test Preliminary Results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21</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3"/>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E1B8A74E-D996-4535-8FCD-C972B48D5200}"/>
              </a:ext>
            </a:extLst>
          </p:cNvPr>
          <p:cNvPicPr>
            <a:picLocks noChangeAspect="1"/>
          </p:cNvPicPr>
          <p:nvPr/>
        </p:nvPicPr>
        <p:blipFill>
          <a:blip r:embed="rId4"/>
          <a:stretch>
            <a:fillRect/>
          </a:stretch>
        </p:blipFill>
        <p:spPr>
          <a:xfrm>
            <a:off x="30480" y="531091"/>
            <a:ext cx="12192000" cy="5431923"/>
          </a:xfrm>
          <a:prstGeom prst="rect">
            <a:avLst/>
          </a:prstGeom>
        </p:spPr>
      </p:pic>
      <p:sp>
        <p:nvSpPr>
          <p:cNvPr id="9" name="TextBox 8">
            <a:extLst>
              <a:ext uri="{FF2B5EF4-FFF2-40B4-BE49-F238E27FC236}">
                <a16:creationId xmlns:a16="http://schemas.microsoft.com/office/drawing/2014/main" id="{23CE1B00-F6D4-43BC-93A1-8897089BD330}"/>
              </a:ext>
            </a:extLst>
          </p:cNvPr>
          <p:cNvSpPr txBox="1"/>
          <p:nvPr/>
        </p:nvSpPr>
        <p:spPr>
          <a:xfrm rot="16200000">
            <a:off x="365760" y="3252818"/>
            <a:ext cx="1064029" cy="369332"/>
          </a:xfrm>
          <a:prstGeom prst="rect">
            <a:avLst/>
          </a:prstGeom>
          <a:noFill/>
        </p:spPr>
        <p:txBody>
          <a:bodyPr wrap="square" rtlCol="0">
            <a:spAutoFit/>
          </a:bodyPr>
          <a:lstStyle/>
          <a:p>
            <a:r>
              <a:rPr lang="en-US" dirty="0"/>
              <a:t>TI MBE </a:t>
            </a:r>
          </a:p>
        </p:txBody>
      </p:sp>
      <p:sp>
        <p:nvSpPr>
          <p:cNvPr id="10" name="Rectangle 9">
            <a:extLst>
              <a:ext uri="{FF2B5EF4-FFF2-40B4-BE49-F238E27FC236}">
                <a16:creationId xmlns:a16="http://schemas.microsoft.com/office/drawing/2014/main" id="{03EAE47A-70CA-4DCF-ACC7-3147F7EF7306}"/>
              </a:ext>
            </a:extLst>
          </p:cNvPr>
          <p:cNvSpPr/>
          <p:nvPr/>
        </p:nvSpPr>
        <p:spPr>
          <a:xfrm>
            <a:off x="7988956" y="1489647"/>
            <a:ext cx="2738352" cy="13628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F543D429-913D-49D8-9EB5-4B30FEACBF5A}"/>
              </a:ext>
            </a:extLst>
          </p:cNvPr>
          <p:cNvCxnSpPr>
            <a:cxnSpLocks/>
          </p:cNvCxnSpPr>
          <p:nvPr/>
        </p:nvCxnSpPr>
        <p:spPr>
          <a:xfrm>
            <a:off x="8151321" y="1626586"/>
            <a:ext cx="597877" cy="0"/>
          </a:xfrm>
          <a:prstGeom prst="line">
            <a:avLst/>
          </a:prstGeom>
          <a:ln w="28575">
            <a:solidFill>
              <a:srgbClr val="EF19F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C35E619-6C30-44FD-87A8-7375E0EB194F}"/>
              </a:ext>
            </a:extLst>
          </p:cNvPr>
          <p:cNvCxnSpPr>
            <a:cxnSpLocks/>
          </p:cNvCxnSpPr>
          <p:nvPr/>
        </p:nvCxnSpPr>
        <p:spPr>
          <a:xfrm>
            <a:off x="8151321" y="1884494"/>
            <a:ext cx="597877" cy="0"/>
          </a:xfrm>
          <a:prstGeom prst="line">
            <a:avLst/>
          </a:prstGeom>
          <a:ln w="28575">
            <a:solidFill>
              <a:srgbClr val="11FD49"/>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27DB11F-94D3-4B6C-A362-8BCA49F396A2}"/>
              </a:ext>
            </a:extLst>
          </p:cNvPr>
          <p:cNvCxnSpPr>
            <a:cxnSpLocks/>
          </p:cNvCxnSpPr>
          <p:nvPr/>
        </p:nvCxnSpPr>
        <p:spPr>
          <a:xfrm>
            <a:off x="8151321" y="2159986"/>
            <a:ext cx="597877"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25693F-5112-4861-A196-41FC266F61F0}"/>
              </a:ext>
            </a:extLst>
          </p:cNvPr>
          <p:cNvCxnSpPr>
            <a:cxnSpLocks/>
          </p:cNvCxnSpPr>
          <p:nvPr/>
        </p:nvCxnSpPr>
        <p:spPr>
          <a:xfrm>
            <a:off x="8151321" y="2479439"/>
            <a:ext cx="597877" cy="0"/>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868DDE9-238C-48E2-8BE9-CC372F44BC0D}"/>
              </a:ext>
            </a:extLst>
          </p:cNvPr>
          <p:cNvSpPr txBox="1"/>
          <p:nvPr/>
        </p:nvSpPr>
        <p:spPr>
          <a:xfrm>
            <a:off x="8715470" y="1451248"/>
            <a:ext cx="1600200" cy="369332"/>
          </a:xfrm>
          <a:prstGeom prst="rect">
            <a:avLst/>
          </a:prstGeom>
          <a:noFill/>
        </p:spPr>
        <p:txBody>
          <a:bodyPr wrap="square" rtlCol="0">
            <a:spAutoFit/>
          </a:bodyPr>
          <a:lstStyle/>
          <a:p>
            <a:r>
              <a:rPr lang="en-US" dirty="0"/>
              <a:t>Apex</a:t>
            </a:r>
          </a:p>
        </p:txBody>
      </p:sp>
      <p:sp>
        <p:nvSpPr>
          <p:cNvPr id="16" name="TextBox 15">
            <a:extLst>
              <a:ext uri="{FF2B5EF4-FFF2-40B4-BE49-F238E27FC236}">
                <a16:creationId xmlns:a16="http://schemas.microsoft.com/office/drawing/2014/main" id="{E5148D96-F9B5-4CC0-81D7-5B4BDC0124B9}"/>
              </a:ext>
            </a:extLst>
          </p:cNvPr>
          <p:cNvSpPr txBox="1"/>
          <p:nvPr/>
        </p:nvSpPr>
        <p:spPr>
          <a:xfrm>
            <a:off x="8744777" y="1741393"/>
            <a:ext cx="1600200" cy="369332"/>
          </a:xfrm>
          <a:prstGeom prst="rect">
            <a:avLst/>
          </a:prstGeom>
          <a:noFill/>
        </p:spPr>
        <p:txBody>
          <a:bodyPr wrap="square" rtlCol="0">
            <a:spAutoFit/>
          </a:bodyPr>
          <a:lstStyle/>
          <a:p>
            <a:r>
              <a:rPr lang="en-US" dirty="0"/>
              <a:t>UL</a:t>
            </a:r>
          </a:p>
        </p:txBody>
      </p:sp>
      <p:sp>
        <p:nvSpPr>
          <p:cNvPr id="17" name="TextBox 16">
            <a:extLst>
              <a:ext uri="{FF2B5EF4-FFF2-40B4-BE49-F238E27FC236}">
                <a16:creationId xmlns:a16="http://schemas.microsoft.com/office/drawing/2014/main" id="{B9FB160E-45DA-4D9F-8B9A-BFE0A4EFB31B}"/>
              </a:ext>
            </a:extLst>
          </p:cNvPr>
          <p:cNvSpPr txBox="1"/>
          <p:nvPr/>
        </p:nvSpPr>
        <p:spPr>
          <a:xfrm>
            <a:off x="8774084" y="2016885"/>
            <a:ext cx="1600200" cy="369332"/>
          </a:xfrm>
          <a:prstGeom prst="rect">
            <a:avLst/>
          </a:prstGeom>
          <a:noFill/>
        </p:spPr>
        <p:txBody>
          <a:bodyPr wrap="square" rtlCol="0">
            <a:spAutoFit/>
          </a:bodyPr>
          <a:lstStyle/>
          <a:p>
            <a:r>
              <a:rPr lang="en-US" dirty="0"/>
              <a:t>E.ON</a:t>
            </a:r>
          </a:p>
        </p:txBody>
      </p:sp>
      <p:sp>
        <p:nvSpPr>
          <p:cNvPr id="18" name="TextBox 17">
            <a:extLst>
              <a:ext uri="{FF2B5EF4-FFF2-40B4-BE49-F238E27FC236}">
                <a16:creationId xmlns:a16="http://schemas.microsoft.com/office/drawing/2014/main" id="{678E03B5-6D64-4FCD-A840-914A77F23064}"/>
              </a:ext>
            </a:extLst>
          </p:cNvPr>
          <p:cNvSpPr txBox="1"/>
          <p:nvPr/>
        </p:nvSpPr>
        <p:spPr>
          <a:xfrm>
            <a:off x="8774084" y="2336338"/>
            <a:ext cx="1600200" cy="369332"/>
          </a:xfrm>
          <a:prstGeom prst="rect">
            <a:avLst/>
          </a:prstGeom>
          <a:noFill/>
        </p:spPr>
        <p:txBody>
          <a:bodyPr wrap="square" rtlCol="0">
            <a:spAutoFit/>
          </a:bodyPr>
          <a:lstStyle/>
          <a:p>
            <a:r>
              <a:rPr lang="en-US" dirty="0"/>
              <a:t>RES</a:t>
            </a:r>
          </a:p>
        </p:txBody>
      </p:sp>
      <p:sp>
        <p:nvSpPr>
          <p:cNvPr id="19" name="Rectangle 18">
            <a:extLst>
              <a:ext uri="{FF2B5EF4-FFF2-40B4-BE49-F238E27FC236}">
                <a16:creationId xmlns:a16="http://schemas.microsoft.com/office/drawing/2014/main" id="{81EA21BD-48DC-4BE1-B1C5-B9CDEF9207B3}"/>
              </a:ext>
            </a:extLst>
          </p:cNvPr>
          <p:cNvSpPr/>
          <p:nvPr/>
        </p:nvSpPr>
        <p:spPr>
          <a:xfrm>
            <a:off x="4189615" y="1379913"/>
            <a:ext cx="3740727" cy="4023360"/>
          </a:xfrm>
          <a:prstGeom prst="rect">
            <a:avLst/>
          </a:prstGeom>
          <a:solidFill>
            <a:srgbClr val="FFFF00">
              <a:alpha val="1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0897D978-8EE3-426F-9F3A-C4326C50035D}"/>
              </a:ext>
            </a:extLst>
          </p:cNvPr>
          <p:cNvCxnSpPr>
            <a:cxnSpLocks/>
          </p:cNvCxnSpPr>
          <p:nvPr/>
        </p:nvCxnSpPr>
        <p:spPr>
          <a:xfrm>
            <a:off x="9459190" y="1626586"/>
            <a:ext cx="597877" cy="0"/>
          </a:xfrm>
          <a:prstGeom prst="line">
            <a:avLst/>
          </a:prstGeom>
          <a:ln w="285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37C6C1E-35B9-4D4F-902D-388D02984796}"/>
              </a:ext>
            </a:extLst>
          </p:cNvPr>
          <p:cNvCxnSpPr>
            <a:cxnSpLocks/>
          </p:cNvCxnSpPr>
          <p:nvPr/>
        </p:nvCxnSpPr>
        <p:spPr>
          <a:xfrm>
            <a:off x="9459190" y="1884494"/>
            <a:ext cx="597877" cy="0"/>
          </a:xfrm>
          <a:prstGeom prst="line">
            <a:avLst/>
          </a:prstGeom>
          <a:ln w="28575">
            <a:solidFill>
              <a:srgbClr val="00FFFF"/>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5A5568D-3E0D-4FEE-A932-D43B814FEB9E}"/>
              </a:ext>
            </a:extLst>
          </p:cNvPr>
          <p:cNvCxnSpPr>
            <a:cxnSpLocks/>
          </p:cNvCxnSpPr>
          <p:nvPr/>
        </p:nvCxnSpPr>
        <p:spPr>
          <a:xfrm>
            <a:off x="9459190" y="2144252"/>
            <a:ext cx="59787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37177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F397137E-2D85-4EF7-BDF4-7B167185106F}"/>
              </a:ext>
            </a:extLst>
          </p:cNvPr>
          <p:cNvPicPr>
            <a:picLocks noChangeAspect="1"/>
          </p:cNvPicPr>
          <p:nvPr/>
        </p:nvPicPr>
        <p:blipFill>
          <a:blip r:embed="rId3"/>
          <a:stretch>
            <a:fillRect/>
          </a:stretch>
        </p:blipFill>
        <p:spPr>
          <a:xfrm>
            <a:off x="-509133" y="1144183"/>
            <a:ext cx="10249418" cy="5271435"/>
          </a:xfrm>
          <a:prstGeom prst="rect">
            <a:avLst/>
          </a:prstGeom>
        </p:spPr>
      </p:pic>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Phase 1 Test Preliminary Results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22</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4"/>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23CE1B00-F6D4-43BC-93A1-8897089BD330}"/>
              </a:ext>
            </a:extLst>
          </p:cNvPr>
          <p:cNvSpPr txBox="1"/>
          <p:nvPr/>
        </p:nvSpPr>
        <p:spPr>
          <a:xfrm rot="16200000">
            <a:off x="-413849" y="3376113"/>
            <a:ext cx="1064029" cy="369332"/>
          </a:xfrm>
          <a:prstGeom prst="rect">
            <a:avLst/>
          </a:prstGeom>
          <a:noFill/>
        </p:spPr>
        <p:txBody>
          <a:bodyPr wrap="square" rtlCol="0">
            <a:spAutoFit/>
          </a:bodyPr>
          <a:lstStyle/>
          <a:p>
            <a:r>
              <a:rPr lang="en-US" dirty="0"/>
              <a:t>TI MBE </a:t>
            </a:r>
          </a:p>
        </p:txBody>
      </p:sp>
      <p:sp>
        <p:nvSpPr>
          <p:cNvPr id="19" name="Rectangle 18">
            <a:extLst>
              <a:ext uri="{FF2B5EF4-FFF2-40B4-BE49-F238E27FC236}">
                <a16:creationId xmlns:a16="http://schemas.microsoft.com/office/drawing/2014/main" id="{81EA21BD-48DC-4BE1-B1C5-B9CDEF9207B3}"/>
              </a:ext>
            </a:extLst>
          </p:cNvPr>
          <p:cNvSpPr/>
          <p:nvPr/>
        </p:nvSpPr>
        <p:spPr>
          <a:xfrm>
            <a:off x="3659404" y="1579418"/>
            <a:ext cx="3373163" cy="4286678"/>
          </a:xfrm>
          <a:prstGeom prst="rect">
            <a:avLst/>
          </a:prstGeom>
          <a:solidFill>
            <a:srgbClr val="FFFF00">
              <a:alpha val="1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8FD5EE0D-7A38-4C6F-A941-221200B1CC10}"/>
              </a:ext>
            </a:extLst>
          </p:cNvPr>
          <p:cNvSpPr/>
          <p:nvPr/>
        </p:nvSpPr>
        <p:spPr>
          <a:xfrm>
            <a:off x="7264570" y="1866928"/>
            <a:ext cx="1565030" cy="13628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Connector 35">
            <a:extLst>
              <a:ext uri="{FF2B5EF4-FFF2-40B4-BE49-F238E27FC236}">
                <a16:creationId xmlns:a16="http://schemas.microsoft.com/office/drawing/2014/main" id="{691FCE25-F33A-4C62-91D0-C5057DCE1F7F}"/>
              </a:ext>
            </a:extLst>
          </p:cNvPr>
          <p:cNvCxnSpPr>
            <a:cxnSpLocks/>
          </p:cNvCxnSpPr>
          <p:nvPr/>
        </p:nvCxnSpPr>
        <p:spPr>
          <a:xfrm>
            <a:off x="7475584" y="2086736"/>
            <a:ext cx="597877" cy="0"/>
          </a:xfrm>
          <a:prstGeom prst="line">
            <a:avLst/>
          </a:prstGeom>
          <a:ln w="28575">
            <a:solidFill>
              <a:srgbClr val="EF19F4"/>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CBCE577-9D7D-4C46-825E-257172DD3DA9}"/>
              </a:ext>
            </a:extLst>
          </p:cNvPr>
          <p:cNvCxnSpPr>
            <a:cxnSpLocks/>
          </p:cNvCxnSpPr>
          <p:nvPr/>
        </p:nvCxnSpPr>
        <p:spPr>
          <a:xfrm>
            <a:off x="7475584" y="2344644"/>
            <a:ext cx="597877" cy="0"/>
          </a:xfrm>
          <a:prstGeom prst="line">
            <a:avLst/>
          </a:prstGeom>
          <a:ln w="28575">
            <a:solidFill>
              <a:srgbClr val="11FD49"/>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D16D07-DD8E-41B8-9615-1F08DA04EF52}"/>
              </a:ext>
            </a:extLst>
          </p:cNvPr>
          <p:cNvCxnSpPr>
            <a:cxnSpLocks/>
          </p:cNvCxnSpPr>
          <p:nvPr/>
        </p:nvCxnSpPr>
        <p:spPr>
          <a:xfrm>
            <a:off x="7475584" y="2620136"/>
            <a:ext cx="597877"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E4377AF-C371-4B3E-9809-7B1F28607EFE}"/>
              </a:ext>
            </a:extLst>
          </p:cNvPr>
          <p:cNvCxnSpPr>
            <a:cxnSpLocks/>
          </p:cNvCxnSpPr>
          <p:nvPr/>
        </p:nvCxnSpPr>
        <p:spPr>
          <a:xfrm>
            <a:off x="7475584" y="2939589"/>
            <a:ext cx="597877" cy="0"/>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61A3AE95-DB15-450C-A9C9-D1BF9E993C18}"/>
              </a:ext>
            </a:extLst>
          </p:cNvPr>
          <p:cNvSpPr txBox="1"/>
          <p:nvPr/>
        </p:nvSpPr>
        <p:spPr>
          <a:xfrm>
            <a:off x="8073461" y="1869833"/>
            <a:ext cx="1600200" cy="369332"/>
          </a:xfrm>
          <a:prstGeom prst="rect">
            <a:avLst/>
          </a:prstGeom>
          <a:noFill/>
        </p:spPr>
        <p:txBody>
          <a:bodyPr wrap="square" rtlCol="0">
            <a:spAutoFit/>
          </a:bodyPr>
          <a:lstStyle/>
          <a:p>
            <a:r>
              <a:rPr lang="en-US" dirty="0"/>
              <a:t>Apex</a:t>
            </a:r>
          </a:p>
        </p:txBody>
      </p:sp>
      <p:sp>
        <p:nvSpPr>
          <p:cNvPr id="41" name="TextBox 40">
            <a:extLst>
              <a:ext uri="{FF2B5EF4-FFF2-40B4-BE49-F238E27FC236}">
                <a16:creationId xmlns:a16="http://schemas.microsoft.com/office/drawing/2014/main" id="{FEBE903A-F717-4DCB-8F6B-B1C6207DD001}"/>
              </a:ext>
            </a:extLst>
          </p:cNvPr>
          <p:cNvSpPr txBox="1"/>
          <p:nvPr/>
        </p:nvSpPr>
        <p:spPr>
          <a:xfrm>
            <a:off x="8102768" y="2159978"/>
            <a:ext cx="1600200" cy="369332"/>
          </a:xfrm>
          <a:prstGeom prst="rect">
            <a:avLst/>
          </a:prstGeom>
          <a:noFill/>
        </p:spPr>
        <p:txBody>
          <a:bodyPr wrap="square" rtlCol="0">
            <a:spAutoFit/>
          </a:bodyPr>
          <a:lstStyle/>
          <a:p>
            <a:r>
              <a:rPr lang="en-US" dirty="0"/>
              <a:t>UL</a:t>
            </a:r>
          </a:p>
        </p:txBody>
      </p:sp>
      <p:sp>
        <p:nvSpPr>
          <p:cNvPr id="42" name="TextBox 41">
            <a:extLst>
              <a:ext uri="{FF2B5EF4-FFF2-40B4-BE49-F238E27FC236}">
                <a16:creationId xmlns:a16="http://schemas.microsoft.com/office/drawing/2014/main" id="{727F429F-7BA3-4E52-AA29-344C03A83F40}"/>
              </a:ext>
            </a:extLst>
          </p:cNvPr>
          <p:cNvSpPr txBox="1"/>
          <p:nvPr/>
        </p:nvSpPr>
        <p:spPr>
          <a:xfrm>
            <a:off x="8132075" y="2435470"/>
            <a:ext cx="1600200" cy="369332"/>
          </a:xfrm>
          <a:prstGeom prst="rect">
            <a:avLst/>
          </a:prstGeom>
          <a:noFill/>
        </p:spPr>
        <p:txBody>
          <a:bodyPr wrap="square" rtlCol="0">
            <a:spAutoFit/>
          </a:bodyPr>
          <a:lstStyle/>
          <a:p>
            <a:r>
              <a:rPr lang="en-US" dirty="0"/>
              <a:t>E.ON</a:t>
            </a:r>
          </a:p>
        </p:txBody>
      </p:sp>
      <p:sp>
        <p:nvSpPr>
          <p:cNvPr id="43" name="TextBox 42">
            <a:extLst>
              <a:ext uri="{FF2B5EF4-FFF2-40B4-BE49-F238E27FC236}">
                <a16:creationId xmlns:a16="http://schemas.microsoft.com/office/drawing/2014/main" id="{4F24F017-1B9A-49E7-A050-90AC04E1D978}"/>
              </a:ext>
            </a:extLst>
          </p:cNvPr>
          <p:cNvSpPr txBox="1"/>
          <p:nvPr/>
        </p:nvSpPr>
        <p:spPr>
          <a:xfrm>
            <a:off x="8132075" y="2754923"/>
            <a:ext cx="1600200" cy="369332"/>
          </a:xfrm>
          <a:prstGeom prst="rect">
            <a:avLst/>
          </a:prstGeom>
          <a:noFill/>
        </p:spPr>
        <p:txBody>
          <a:bodyPr wrap="square" rtlCol="0">
            <a:spAutoFit/>
          </a:bodyPr>
          <a:lstStyle/>
          <a:p>
            <a:r>
              <a:rPr lang="en-US" dirty="0"/>
              <a:t>RES</a:t>
            </a:r>
          </a:p>
        </p:txBody>
      </p:sp>
      <p:sp>
        <p:nvSpPr>
          <p:cNvPr id="45" name="TextBox 44">
            <a:extLst>
              <a:ext uri="{FF2B5EF4-FFF2-40B4-BE49-F238E27FC236}">
                <a16:creationId xmlns:a16="http://schemas.microsoft.com/office/drawing/2014/main" id="{2E9EC249-0DF0-45BB-B603-7FE670FA5D32}"/>
              </a:ext>
            </a:extLst>
          </p:cNvPr>
          <p:cNvSpPr txBox="1"/>
          <p:nvPr/>
        </p:nvSpPr>
        <p:spPr>
          <a:xfrm>
            <a:off x="1246156" y="1115074"/>
            <a:ext cx="6576120" cy="369332"/>
          </a:xfrm>
          <a:prstGeom prst="rect">
            <a:avLst/>
          </a:prstGeom>
          <a:solidFill>
            <a:schemeClr val="bg1"/>
          </a:solidFill>
        </p:spPr>
        <p:txBody>
          <a:bodyPr wrap="square" rtlCol="0">
            <a:spAutoFit/>
          </a:bodyPr>
          <a:lstStyle/>
          <a:p>
            <a:pPr algn="ctr"/>
            <a:r>
              <a:rPr lang="en-US" dirty="0"/>
              <a:t>Raw RSD vs. Reference Anemometer</a:t>
            </a:r>
          </a:p>
        </p:txBody>
      </p:sp>
      <p:sp>
        <p:nvSpPr>
          <p:cNvPr id="46" name="Rectangle 45">
            <a:extLst>
              <a:ext uri="{FF2B5EF4-FFF2-40B4-BE49-F238E27FC236}">
                <a16:creationId xmlns:a16="http://schemas.microsoft.com/office/drawing/2014/main" id="{0FDE64FD-32CB-4122-A43C-02ED504435B5}"/>
              </a:ext>
            </a:extLst>
          </p:cNvPr>
          <p:cNvSpPr/>
          <p:nvPr/>
        </p:nvSpPr>
        <p:spPr>
          <a:xfrm>
            <a:off x="9484822" y="2326307"/>
            <a:ext cx="2605577" cy="2585323"/>
          </a:xfrm>
          <a:prstGeom prst="rect">
            <a:avLst/>
          </a:prstGeom>
        </p:spPr>
        <p:txBody>
          <a:bodyPr wrap="square">
            <a:spAutoFit/>
          </a:bodyPr>
          <a:lstStyle/>
          <a:p>
            <a:r>
              <a:rPr lang="en-US" dirty="0"/>
              <a:t>Positive values </a:t>
            </a:r>
            <a:r>
              <a:rPr lang="en-US" dirty="0">
                <a:sym typeface="Wingdings" panose="05000000000000000000" pitchFamily="2" charset="2"/>
              </a:rPr>
              <a:t> </a:t>
            </a:r>
            <a:r>
              <a:rPr lang="en-US" dirty="0"/>
              <a:t>RSD overestimating TI compared to anemometer</a:t>
            </a:r>
          </a:p>
          <a:p>
            <a:endParaRPr lang="en-US" dirty="0"/>
          </a:p>
          <a:p>
            <a:r>
              <a:rPr lang="en-US" dirty="0"/>
              <a:t>Negative values </a:t>
            </a:r>
            <a:r>
              <a:rPr lang="en-US" dirty="0">
                <a:sym typeface="Wingdings" panose="05000000000000000000" pitchFamily="2" charset="2"/>
              </a:rPr>
              <a:t> RSD underestimating TI compared to anemometer </a:t>
            </a:r>
            <a:endParaRPr lang="en-US" dirty="0"/>
          </a:p>
        </p:txBody>
      </p:sp>
    </p:spTree>
    <p:extLst>
      <p:ext uri="{BB962C8B-B14F-4D97-AF65-F5344CB8AC3E}">
        <p14:creationId xmlns:p14="http://schemas.microsoft.com/office/powerpoint/2010/main" val="120821266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27701-88E6-4165-B9E7-F3CEA8961502}"/>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B7E94AB3-D0C8-4C04-BA6F-70BDFAF8A714}"/>
              </a:ext>
            </a:extLst>
          </p:cNvPr>
          <p:cNvSpPr>
            <a:spLocks noGrp="1"/>
          </p:cNvSpPr>
          <p:nvPr>
            <p:ph type="sldNum" sz="quarter" idx="10"/>
          </p:nvPr>
        </p:nvSpPr>
        <p:spPr/>
        <p:txBody>
          <a:bodyPr/>
          <a:lstStyle/>
          <a:p>
            <a:pPr>
              <a:defRPr/>
            </a:pPr>
            <a:fld id="{D781A3D0-94F4-433B-807F-7B6F6CFF0DB7}" type="slidenum">
              <a:rPr lang="en-US" altLang="en-US" smtClean="0"/>
              <a:pPr>
                <a:defRPr/>
              </a:pPr>
              <a:t>23</a:t>
            </a:fld>
            <a:endParaRPr lang="en-US" altLang="en-US" dirty="0"/>
          </a:p>
        </p:txBody>
      </p:sp>
      <p:pic>
        <p:nvPicPr>
          <p:cNvPr id="5" name="Picture 4">
            <a:extLst>
              <a:ext uri="{FF2B5EF4-FFF2-40B4-BE49-F238E27FC236}">
                <a16:creationId xmlns:a16="http://schemas.microsoft.com/office/drawing/2014/main" id="{26BD5002-B58E-490B-8B47-89D20A90CF7D}"/>
              </a:ext>
            </a:extLst>
          </p:cNvPr>
          <p:cNvPicPr>
            <a:picLocks noChangeAspect="1"/>
          </p:cNvPicPr>
          <p:nvPr/>
        </p:nvPicPr>
        <p:blipFill>
          <a:blip r:embed="rId2"/>
          <a:stretch>
            <a:fillRect/>
          </a:stretch>
        </p:blipFill>
        <p:spPr>
          <a:xfrm>
            <a:off x="0" y="285217"/>
            <a:ext cx="12192000" cy="5971938"/>
          </a:xfrm>
          <a:prstGeom prst="rect">
            <a:avLst/>
          </a:prstGeom>
        </p:spPr>
      </p:pic>
    </p:spTree>
    <p:extLst>
      <p:ext uri="{BB962C8B-B14F-4D97-AF65-F5344CB8AC3E}">
        <p14:creationId xmlns:p14="http://schemas.microsoft.com/office/powerpoint/2010/main" val="313350138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610600" y="6384926"/>
            <a:ext cx="2743200" cy="365125"/>
          </a:xfrm>
        </p:spPr>
        <p:txBody>
          <a:bodyPr/>
          <a:lstStyle/>
          <a:p>
            <a:fld id="{93C795C4-4A26-412B-AA90-98E97FF83D41}" type="slidenum">
              <a:rPr lang="de-DE" sz="1051">
                <a:latin typeface="+mj-lt"/>
              </a:rPr>
              <a:t>3</a:t>
            </a:fld>
            <a:endParaRPr lang="de-DE" sz="1051" dirty="0">
              <a:latin typeface="+mj-lt"/>
            </a:endParaRPr>
          </a:p>
        </p:txBody>
      </p:sp>
      <p:sp>
        <p:nvSpPr>
          <p:cNvPr id="7" name="Rectangle: Rounded Corners 6"/>
          <p:cNvSpPr/>
          <p:nvPr/>
        </p:nvSpPr>
        <p:spPr>
          <a:xfrm>
            <a:off x="1391183" y="1966709"/>
            <a:ext cx="2059709" cy="506432"/>
          </a:xfrm>
          <a:prstGeom prst="roundRect">
            <a:avLst/>
          </a:prstGeom>
          <a:solidFill>
            <a:srgbClr val="33CC33"/>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t>RSD Corrected TI</a:t>
            </a:r>
          </a:p>
        </p:txBody>
      </p:sp>
      <p:sp>
        <p:nvSpPr>
          <p:cNvPr id="8" name="Rectangle: Rounded Corners 7"/>
          <p:cNvSpPr/>
          <p:nvPr/>
        </p:nvSpPr>
        <p:spPr>
          <a:xfrm>
            <a:off x="8496755" y="1890509"/>
            <a:ext cx="2059709" cy="506432"/>
          </a:xfrm>
          <a:prstGeom prst="roundRect">
            <a:avLst/>
          </a:prstGeom>
          <a:solidFill>
            <a:srgbClr val="00B0F0"/>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t>RSD Raw TI</a:t>
            </a:r>
          </a:p>
        </p:txBody>
      </p:sp>
      <p:pic>
        <p:nvPicPr>
          <p:cNvPr id="14" name="Picture 2" descr="Image result for two roads diverge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50261" y="4206630"/>
            <a:ext cx="3134543" cy="235090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cxnSp>
        <p:nvCxnSpPr>
          <p:cNvPr id="21" name="Connector: Elbow 20"/>
          <p:cNvCxnSpPr>
            <a:cxnSpLocks/>
            <a:stCxn id="6" idx="2"/>
            <a:endCxn id="7" idx="0"/>
          </p:cNvCxnSpPr>
          <p:nvPr/>
        </p:nvCxnSpPr>
        <p:spPr>
          <a:xfrm rot="5400000">
            <a:off x="3630668" y="-475607"/>
            <a:ext cx="1232689" cy="3651945"/>
          </a:xfrm>
          <a:prstGeom prst="bentConnector3">
            <a:avLst>
              <a:gd name="adj1" fmla="val 46468"/>
            </a:avLst>
          </a:prstGeom>
          <a:ln w="76200">
            <a:tailEnd type="triangle"/>
          </a:ln>
        </p:spPr>
        <p:style>
          <a:lnRef idx="1">
            <a:schemeClr val="dk1"/>
          </a:lnRef>
          <a:fillRef idx="0">
            <a:schemeClr val="dk1"/>
          </a:fillRef>
          <a:effectRef idx="0">
            <a:schemeClr val="dk1"/>
          </a:effectRef>
          <a:fontRef idx="minor">
            <a:schemeClr val="tx1"/>
          </a:fontRef>
        </p:style>
      </p:cxnSp>
      <p:cxnSp>
        <p:nvCxnSpPr>
          <p:cNvPr id="22" name="Connector: Elbow 21"/>
          <p:cNvCxnSpPr>
            <a:cxnSpLocks/>
            <a:stCxn id="6" idx="2"/>
            <a:endCxn id="8" idx="0"/>
          </p:cNvCxnSpPr>
          <p:nvPr/>
        </p:nvCxnSpPr>
        <p:spPr>
          <a:xfrm rot="16200000" flipH="1">
            <a:off x="7221553" y="-414550"/>
            <a:ext cx="1156489" cy="3453627"/>
          </a:xfrm>
          <a:prstGeom prst="bentConnector3">
            <a:avLst>
              <a:gd name="adj1" fmla="val 50000"/>
            </a:avLst>
          </a:prstGeom>
          <a:ln w="76200">
            <a:tailEnd type="triangle"/>
          </a:ln>
        </p:spPr>
        <p:style>
          <a:lnRef idx="1">
            <a:schemeClr val="dk1"/>
          </a:lnRef>
          <a:fillRef idx="0">
            <a:schemeClr val="dk1"/>
          </a:fillRef>
          <a:effectRef idx="0">
            <a:schemeClr val="dk1"/>
          </a:effectRef>
          <a:fontRef idx="minor">
            <a:schemeClr val="tx1"/>
          </a:fontRef>
        </p:style>
      </p:cxnSp>
      <p:sp>
        <p:nvSpPr>
          <p:cNvPr id="11" name="Rectangle: Rounded Corners 10"/>
          <p:cNvSpPr/>
          <p:nvPr/>
        </p:nvSpPr>
        <p:spPr>
          <a:xfrm>
            <a:off x="646548" y="2828284"/>
            <a:ext cx="3545416" cy="1297031"/>
          </a:xfrm>
          <a:prstGeom prst="roundRect">
            <a:avLst/>
          </a:prstGeom>
          <a:solidFill>
            <a:srgbClr val="CCFFCC"/>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sz="1100" dirty="0"/>
          </a:p>
        </p:txBody>
      </p:sp>
      <p:sp>
        <p:nvSpPr>
          <p:cNvPr id="9" name="TextBox 8"/>
          <p:cNvSpPr txBox="1"/>
          <p:nvPr/>
        </p:nvSpPr>
        <p:spPr>
          <a:xfrm>
            <a:off x="840088" y="3096866"/>
            <a:ext cx="3156988" cy="646332"/>
          </a:xfrm>
          <a:prstGeom prst="rect">
            <a:avLst/>
          </a:prstGeom>
          <a:noFill/>
        </p:spPr>
        <p:txBody>
          <a:bodyPr wrap="square" rtlCol="0">
            <a:spAutoFit/>
          </a:bodyPr>
          <a:lstStyle/>
          <a:p>
            <a:pPr algn="ctr"/>
            <a:r>
              <a:rPr lang="en-US" dirty="0"/>
              <a:t>What are the best </a:t>
            </a:r>
          </a:p>
          <a:p>
            <a:pPr algn="ctr"/>
            <a:r>
              <a:rPr lang="en-US" dirty="0"/>
              <a:t>RSD TI correction methods?</a:t>
            </a:r>
          </a:p>
        </p:txBody>
      </p:sp>
      <p:cxnSp>
        <p:nvCxnSpPr>
          <p:cNvPr id="26" name="Straight Connector 25"/>
          <p:cNvCxnSpPr>
            <a:stCxn id="7" idx="2"/>
            <a:endCxn id="11" idx="0"/>
          </p:cNvCxnSpPr>
          <p:nvPr/>
        </p:nvCxnSpPr>
        <p:spPr>
          <a:xfrm flipH="1">
            <a:off x="2419257" y="2473141"/>
            <a:ext cx="1783" cy="355143"/>
          </a:xfrm>
          <a:prstGeom prst="line">
            <a:avLst/>
          </a:prstGeom>
          <a:ln w="76200"/>
        </p:spPr>
        <p:style>
          <a:lnRef idx="1">
            <a:schemeClr val="dk1"/>
          </a:lnRef>
          <a:fillRef idx="0">
            <a:schemeClr val="dk1"/>
          </a:fillRef>
          <a:effectRef idx="0">
            <a:schemeClr val="dk1"/>
          </a:effectRef>
          <a:fontRef idx="minor">
            <a:schemeClr val="tx1"/>
          </a:fontRef>
        </p:style>
      </p:cxnSp>
      <p:sp>
        <p:nvSpPr>
          <p:cNvPr id="46" name="TextBox 45"/>
          <p:cNvSpPr txBox="1"/>
          <p:nvPr/>
        </p:nvSpPr>
        <p:spPr>
          <a:xfrm rot="16200000">
            <a:off x="-459617" y="3107165"/>
            <a:ext cx="1607122" cy="646330"/>
          </a:xfrm>
          <a:prstGeom prst="rect">
            <a:avLst/>
          </a:prstGeom>
          <a:noFill/>
        </p:spPr>
        <p:txBody>
          <a:bodyPr wrap="square" rtlCol="0">
            <a:spAutoFit/>
          </a:bodyPr>
          <a:lstStyle/>
          <a:p>
            <a:pPr algn="ctr"/>
            <a:r>
              <a:rPr lang="en-US" dirty="0"/>
              <a:t>Research Question</a:t>
            </a:r>
          </a:p>
        </p:txBody>
      </p:sp>
      <p:grpSp>
        <p:nvGrpSpPr>
          <p:cNvPr id="16" name="Group 15">
            <a:extLst>
              <a:ext uri="{FF2B5EF4-FFF2-40B4-BE49-F238E27FC236}">
                <a16:creationId xmlns:a16="http://schemas.microsoft.com/office/drawing/2014/main" id="{488F4464-657D-4184-96AE-1E6310957F3F}"/>
              </a:ext>
            </a:extLst>
          </p:cNvPr>
          <p:cNvGrpSpPr/>
          <p:nvPr/>
        </p:nvGrpSpPr>
        <p:grpSpPr>
          <a:xfrm>
            <a:off x="4798472" y="2396941"/>
            <a:ext cx="7161768" cy="1855152"/>
            <a:chOff x="4798472" y="2396941"/>
            <a:chExt cx="7161768" cy="1855152"/>
          </a:xfrm>
        </p:grpSpPr>
        <p:pic>
          <p:nvPicPr>
            <p:cNvPr id="10" name="Picture 2" descr="Image result for question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98472" y="2802295"/>
              <a:ext cx="2253838" cy="1256069"/>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Rounded Corners 12"/>
            <p:cNvSpPr/>
            <p:nvPr/>
          </p:nvSpPr>
          <p:spPr>
            <a:xfrm>
              <a:off x="7781319" y="2828283"/>
              <a:ext cx="3545419" cy="1297033"/>
            </a:xfrm>
            <a:prstGeom prst="roundRect">
              <a:avLst/>
            </a:prstGeom>
            <a:solidFill>
              <a:srgbClr val="99CCFF"/>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sz="1100" dirty="0"/>
            </a:p>
          </p:txBody>
        </p:sp>
        <p:sp>
          <p:nvSpPr>
            <p:cNvPr id="15" name="TextBox 14"/>
            <p:cNvSpPr txBox="1"/>
            <p:nvPr/>
          </p:nvSpPr>
          <p:spPr>
            <a:xfrm>
              <a:off x="7711670" y="3023277"/>
              <a:ext cx="3640336" cy="923329"/>
            </a:xfrm>
            <a:prstGeom prst="rect">
              <a:avLst/>
            </a:prstGeom>
            <a:noFill/>
          </p:spPr>
          <p:txBody>
            <a:bodyPr wrap="square" rtlCol="0">
              <a:spAutoFit/>
            </a:bodyPr>
            <a:lstStyle/>
            <a:p>
              <a:pPr algn="ctr"/>
              <a:r>
                <a:rPr lang="en-US" dirty="0"/>
                <a:t>What is the relationship between RSD volumetric TI and turbine design parameters/ suitability?</a:t>
              </a:r>
            </a:p>
          </p:txBody>
        </p:sp>
        <p:cxnSp>
          <p:nvCxnSpPr>
            <p:cNvPr id="34" name="Straight Connector 33"/>
            <p:cNvCxnSpPr>
              <a:cxnSpLocks/>
              <a:endCxn id="13" idx="0"/>
            </p:cNvCxnSpPr>
            <p:nvPr/>
          </p:nvCxnSpPr>
          <p:spPr>
            <a:xfrm flipH="1">
              <a:off x="9554028" y="2396941"/>
              <a:ext cx="1383" cy="431342"/>
            </a:xfrm>
            <a:prstGeom prst="line">
              <a:avLst/>
            </a:prstGeom>
            <a:ln w="76200"/>
          </p:spPr>
          <p:style>
            <a:lnRef idx="1">
              <a:schemeClr val="dk1"/>
            </a:lnRef>
            <a:fillRef idx="0">
              <a:schemeClr val="dk1"/>
            </a:fillRef>
            <a:effectRef idx="0">
              <a:schemeClr val="dk1"/>
            </a:effectRef>
            <a:fontRef idx="minor">
              <a:schemeClr val="tx1"/>
            </a:fontRef>
          </p:style>
        </p:cxnSp>
        <p:sp>
          <p:nvSpPr>
            <p:cNvPr id="47" name="TextBox 46"/>
            <p:cNvSpPr txBox="1"/>
            <p:nvPr/>
          </p:nvSpPr>
          <p:spPr>
            <a:xfrm rot="16200000">
              <a:off x="10833510" y="3125363"/>
              <a:ext cx="1607129" cy="646331"/>
            </a:xfrm>
            <a:prstGeom prst="rect">
              <a:avLst/>
            </a:prstGeom>
            <a:noFill/>
          </p:spPr>
          <p:txBody>
            <a:bodyPr wrap="square" rtlCol="0">
              <a:spAutoFit/>
            </a:bodyPr>
            <a:lstStyle/>
            <a:p>
              <a:pPr algn="ctr"/>
              <a:r>
                <a:rPr lang="en-US" dirty="0"/>
                <a:t>Research Question</a:t>
              </a:r>
            </a:p>
          </p:txBody>
        </p:sp>
      </p:grpSp>
      <p:sp>
        <p:nvSpPr>
          <p:cNvPr id="6" name="Rectangle: Rounded Corners 5"/>
          <p:cNvSpPr/>
          <p:nvPr/>
        </p:nvSpPr>
        <p:spPr>
          <a:xfrm>
            <a:off x="5247277" y="167881"/>
            <a:ext cx="1651411" cy="566140"/>
          </a:xfrm>
          <a:prstGeom prst="roundRect">
            <a:avLst/>
          </a:prstGeom>
          <a:solidFill>
            <a:schemeClr val="bg1">
              <a:lumMod val="85000"/>
            </a:schemeClr>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b="1" dirty="0"/>
              <a:t>Approach</a:t>
            </a:r>
            <a:endParaRPr lang="en-US" sz="1100" b="1" dirty="0"/>
          </a:p>
        </p:txBody>
      </p:sp>
      <p:grpSp>
        <p:nvGrpSpPr>
          <p:cNvPr id="60" name="Group 59">
            <a:extLst>
              <a:ext uri="{FF2B5EF4-FFF2-40B4-BE49-F238E27FC236}">
                <a16:creationId xmlns:a16="http://schemas.microsoft.com/office/drawing/2014/main" id="{77A09D58-C9A7-410F-B037-9723E53281A6}"/>
              </a:ext>
            </a:extLst>
          </p:cNvPr>
          <p:cNvGrpSpPr/>
          <p:nvPr/>
        </p:nvGrpSpPr>
        <p:grpSpPr>
          <a:xfrm>
            <a:off x="752874" y="4125322"/>
            <a:ext cx="3029975" cy="2096236"/>
            <a:chOff x="752873" y="4125320"/>
            <a:chExt cx="3029975" cy="2096235"/>
          </a:xfrm>
        </p:grpSpPr>
        <p:grpSp>
          <p:nvGrpSpPr>
            <p:cNvPr id="27" name="Group 26"/>
            <p:cNvGrpSpPr/>
            <p:nvPr/>
          </p:nvGrpSpPr>
          <p:grpSpPr>
            <a:xfrm>
              <a:off x="1054237" y="4125320"/>
              <a:ext cx="2728611" cy="1928741"/>
              <a:chOff x="790678" y="3043915"/>
              <a:chExt cx="2046458" cy="1446557"/>
            </a:xfrm>
          </p:grpSpPr>
          <p:sp>
            <p:nvSpPr>
              <p:cNvPr id="2" name="TextBox 1"/>
              <p:cNvSpPr txBox="1"/>
              <p:nvPr/>
            </p:nvSpPr>
            <p:spPr>
              <a:xfrm>
                <a:off x="959974" y="3536364"/>
                <a:ext cx="1707009" cy="900247"/>
              </a:xfrm>
              <a:prstGeom prst="rect">
                <a:avLst/>
              </a:prstGeom>
              <a:noFill/>
            </p:spPr>
            <p:txBody>
              <a:bodyPr wrap="square" rtlCol="0">
                <a:spAutoFit/>
              </a:bodyPr>
              <a:lstStyle/>
              <a:p>
                <a:pPr algn="ctr"/>
                <a:r>
                  <a:rPr lang="en-US" dirty="0"/>
                  <a:t>Convert RSD into cup measurement for use in current OEM fatigue models</a:t>
                </a:r>
              </a:p>
            </p:txBody>
          </p:sp>
          <p:sp>
            <p:nvSpPr>
              <p:cNvPr id="3" name="Rectangle: Rounded Corners 2"/>
              <p:cNvSpPr/>
              <p:nvPr/>
            </p:nvSpPr>
            <p:spPr>
              <a:xfrm>
                <a:off x="790678" y="3536365"/>
                <a:ext cx="2046458" cy="954107"/>
              </a:xfrm>
              <a:prstGeom prst="round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cxnSp>
            <p:nvCxnSpPr>
              <p:cNvPr id="24" name="Straight Connector 23"/>
              <p:cNvCxnSpPr>
                <a:stCxn id="11" idx="2"/>
                <a:endCxn id="3" idx="0"/>
              </p:cNvCxnSpPr>
              <p:nvPr/>
            </p:nvCxnSpPr>
            <p:spPr>
              <a:xfrm flipH="1">
                <a:off x="1813907" y="3043915"/>
                <a:ext cx="534" cy="492450"/>
              </a:xfrm>
              <a:prstGeom prst="line">
                <a:avLst/>
              </a:prstGeom>
              <a:ln w="76200"/>
            </p:spPr>
            <p:style>
              <a:lnRef idx="1">
                <a:schemeClr val="dk1"/>
              </a:lnRef>
              <a:fillRef idx="0">
                <a:schemeClr val="dk1"/>
              </a:fillRef>
              <a:effectRef idx="0">
                <a:schemeClr val="dk1"/>
              </a:effectRef>
              <a:fontRef idx="minor">
                <a:schemeClr val="tx1"/>
              </a:fontRef>
            </p:style>
          </p:cxnSp>
        </p:grpSp>
        <p:sp>
          <p:nvSpPr>
            <p:cNvPr id="48" name="TextBox 47">
              <a:extLst>
                <a:ext uri="{FF2B5EF4-FFF2-40B4-BE49-F238E27FC236}">
                  <a16:creationId xmlns:a16="http://schemas.microsoft.com/office/drawing/2014/main" id="{20606D5F-7944-4315-A172-3DEA7118B84F}"/>
                </a:ext>
              </a:extLst>
            </p:cNvPr>
            <p:cNvSpPr txBox="1"/>
            <p:nvPr/>
          </p:nvSpPr>
          <p:spPr>
            <a:xfrm rot="16200000">
              <a:off x="103200" y="5264104"/>
              <a:ext cx="1607124" cy="307777"/>
            </a:xfrm>
            <a:prstGeom prst="rect">
              <a:avLst/>
            </a:prstGeom>
            <a:noFill/>
          </p:spPr>
          <p:txBody>
            <a:bodyPr wrap="square" rtlCol="0">
              <a:spAutoFit/>
            </a:bodyPr>
            <a:lstStyle/>
            <a:p>
              <a:pPr algn="ctr"/>
              <a:r>
                <a:rPr lang="en-US" sz="1400" dirty="0"/>
                <a:t>Outcome</a:t>
              </a:r>
            </a:p>
          </p:txBody>
        </p:sp>
      </p:grpSp>
      <p:grpSp>
        <p:nvGrpSpPr>
          <p:cNvPr id="61" name="Group 60">
            <a:extLst>
              <a:ext uri="{FF2B5EF4-FFF2-40B4-BE49-F238E27FC236}">
                <a16:creationId xmlns:a16="http://schemas.microsoft.com/office/drawing/2014/main" id="{0C5F8195-0404-413D-955E-9AC0D3975F97}"/>
              </a:ext>
            </a:extLst>
          </p:cNvPr>
          <p:cNvGrpSpPr/>
          <p:nvPr/>
        </p:nvGrpSpPr>
        <p:grpSpPr>
          <a:xfrm>
            <a:off x="7882578" y="4125316"/>
            <a:ext cx="3035756" cy="2117479"/>
            <a:chOff x="7882578" y="4125316"/>
            <a:chExt cx="3035757" cy="2117479"/>
          </a:xfrm>
        </p:grpSpPr>
        <p:grpSp>
          <p:nvGrpSpPr>
            <p:cNvPr id="30" name="Group 29"/>
            <p:cNvGrpSpPr/>
            <p:nvPr/>
          </p:nvGrpSpPr>
          <p:grpSpPr>
            <a:xfrm>
              <a:off x="8189724" y="4125316"/>
              <a:ext cx="2728611" cy="1928745"/>
              <a:chOff x="6142293" y="3051132"/>
              <a:chExt cx="2046458" cy="1446559"/>
            </a:xfrm>
          </p:grpSpPr>
          <p:sp>
            <p:nvSpPr>
              <p:cNvPr id="23" name="TextBox 22"/>
              <p:cNvSpPr txBox="1"/>
              <p:nvPr/>
            </p:nvSpPr>
            <p:spPr>
              <a:xfrm>
                <a:off x="6164867" y="3674386"/>
                <a:ext cx="1958104" cy="692497"/>
              </a:xfrm>
              <a:prstGeom prst="rect">
                <a:avLst/>
              </a:prstGeom>
              <a:noFill/>
            </p:spPr>
            <p:txBody>
              <a:bodyPr wrap="square" rtlCol="0">
                <a:spAutoFit/>
              </a:bodyPr>
              <a:lstStyle/>
              <a:p>
                <a:pPr algn="ctr"/>
                <a:r>
                  <a:rPr lang="en-US" dirty="0"/>
                  <a:t>Refine current OEM fatigue models to receive RSD directly</a:t>
                </a:r>
              </a:p>
            </p:txBody>
          </p:sp>
          <p:sp>
            <p:nvSpPr>
              <p:cNvPr id="28" name="Rectangle: Rounded Corners 27"/>
              <p:cNvSpPr/>
              <p:nvPr/>
            </p:nvSpPr>
            <p:spPr>
              <a:xfrm>
                <a:off x="6142293" y="3543584"/>
                <a:ext cx="2046458" cy="954107"/>
              </a:xfrm>
              <a:prstGeom prst="round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cxnSp>
            <p:nvCxnSpPr>
              <p:cNvPr id="29" name="Straight Connector 28"/>
              <p:cNvCxnSpPr>
                <a:cxnSpLocks/>
                <a:stCxn id="13" idx="2"/>
                <a:endCxn id="28" idx="0"/>
              </p:cNvCxnSpPr>
              <p:nvPr/>
            </p:nvCxnSpPr>
            <p:spPr>
              <a:xfrm>
                <a:off x="7165522" y="3051132"/>
                <a:ext cx="0" cy="492452"/>
              </a:xfrm>
              <a:prstGeom prst="line">
                <a:avLst/>
              </a:prstGeom>
              <a:ln w="76200"/>
            </p:spPr>
            <p:style>
              <a:lnRef idx="1">
                <a:schemeClr val="dk1"/>
              </a:lnRef>
              <a:fillRef idx="0">
                <a:schemeClr val="dk1"/>
              </a:fillRef>
              <a:effectRef idx="0">
                <a:schemeClr val="dk1"/>
              </a:effectRef>
              <a:fontRef idx="minor">
                <a:schemeClr val="tx1"/>
              </a:fontRef>
            </p:style>
          </p:cxnSp>
        </p:grpSp>
        <p:sp>
          <p:nvSpPr>
            <p:cNvPr id="49" name="TextBox 48">
              <a:extLst>
                <a:ext uri="{FF2B5EF4-FFF2-40B4-BE49-F238E27FC236}">
                  <a16:creationId xmlns:a16="http://schemas.microsoft.com/office/drawing/2014/main" id="{BE896221-9129-42BA-BC93-6D9443FF2B72}"/>
                </a:ext>
              </a:extLst>
            </p:cNvPr>
            <p:cNvSpPr txBox="1"/>
            <p:nvPr/>
          </p:nvSpPr>
          <p:spPr>
            <a:xfrm rot="16200000">
              <a:off x="7209821" y="5308428"/>
              <a:ext cx="1607124" cy="261610"/>
            </a:xfrm>
            <a:prstGeom prst="rect">
              <a:avLst/>
            </a:prstGeom>
            <a:noFill/>
          </p:spPr>
          <p:txBody>
            <a:bodyPr wrap="square" rtlCol="0">
              <a:spAutoFit/>
            </a:bodyPr>
            <a:lstStyle/>
            <a:p>
              <a:pPr algn="ctr"/>
              <a:r>
                <a:rPr lang="en-US" sz="1100" dirty="0"/>
                <a:t>Outcome</a:t>
              </a:r>
            </a:p>
          </p:txBody>
        </p:sp>
      </p:grpSp>
      <p:grpSp>
        <p:nvGrpSpPr>
          <p:cNvPr id="66" name="Group 65">
            <a:extLst>
              <a:ext uri="{FF2B5EF4-FFF2-40B4-BE49-F238E27FC236}">
                <a16:creationId xmlns:a16="http://schemas.microsoft.com/office/drawing/2014/main" id="{086C7DA0-2312-4358-9E99-A8BD0236342B}"/>
              </a:ext>
            </a:extLst>
          </p:cNvPr>
          <p:cNvGrpSpPr/>
          <p:nvPr/>
        </p:nvGrpSpPr>
        <p:grpSpPr>
          <a:xfrm>
            <a:off x="81952" y="104984"/>
            <a:ext cx="4695169" cy="6687087"/>
            <a:chOff x="74503" y="629103"/>
            <a:chExt cx="4695169" cy="6120947"/>
          </a:xfrm>
        </p:grpSpPr>
        <p:sp>
          <p:nvSpPr>
            <p:cNvPr id="62" name="Rectangle: Rounded Corners 61">
              <a:extLst>
                <a:ext uri="{FF2B5EF4-FFF2-40B4-BE49-F238E27FC236}">
                  <a16:creationId xmlns:a16="http://schemas.microsoft.com/office/drawing/2014/main" id="{831CEF25-4DD3-48F0-9475-D5CB244119BB}"/>
                </a:ext>
              </a:extLst>
            </p:cNvPr>
            <p:cNvSpPr/>
            <p:nvPr/>
          </p:nvSpPr>
          <p:spPr>
            <a:xfrm>
              <a:off x="74503" y="629103"/>
              <a:ext cx="4695169" cy="6120947"/>
            </a:xfrm>
            <a:prstGeom prst="roundRect">
              <a:avLst/>
            </a:prstGeom>
            <a:solidFill>
              <a:schemeClr val="accent4">
                <a:lumMod val="40000"/>
                <a:lumOff val="60000"/>
                <a:alpha val="20000"/>
              </a:schemeClr>
            </a:solidFill>
            <a:ln>
              <a:solidFill>
                <a:schemeClr val="accent4">
                  <a:lumMod val="60000"/>
                  <a:lumOff val="4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400" dirty="0"/>
            </a:p>
          </p:txBody>
        </p:sp>
        <p:sp>
          <p:nvSpPr>
            <p:cNvPr id="63" name="TextBox 62">
              <a:extLst>
                <a:ext uri="{FF2B5EF4-FFF2-40B4-BE49-F238E27FC236}">
                  <a16:creationId xmlns:a16="http://schemas.microsoft.com/office/drawing/2014/main" id="{C4828E39-346B-4021-9283-92F2FB1AD451}"/>
                </a:ext>
              </a:extLst>
            </p:cNvPr>
            <p:cNvSpPr txBox="1"/>
            <p:nvPr/>
          </p:nvSpPr>
          <p:spPr>
            <a:xfrm>
              <a:off x="333375" y="752655"/>
              <a:ext cx="4276725" cy="1098707"/>
            </a:xfrm>
            <a:prstGeom prst="rect">
              <a:avLst/>
            </a:prstGeom>
            <a:noFill/>
          </p:spPr>
          <p:txBody>
            <a:bodyPr wrap="square" rtlCol="0">
              <a:spAutoFit/>
            </a:bodyPr>
            <a:lstStyle/>
            <a:p>
              <a:r>
                <a:rPr lang="en-US" sz="2400" dirty="0">
                  <a:solidFill>
                    <a:srgbClr val="FF0000"/>
                  </a:solidFill>
                </a:rPr>
                <a:t>Decided there is value to build consensus along the easier path first…</a:t>
              </a:r>
            </a:p>
          </p:txBody>
        </p:sp>
      </p:grpSp>
    </p:spTree>
    <p:extLst>
      <p:ext uri="{BB962C8B-B14F-4D97-AF65-F5344CB8AC3E}">
        <p14:creationId xmlns:p14="http://schemas.microsoft.com/office/powerpoint/2010/main" val="1381400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1"/>
                                        </p:tgtEl>
                                        <p:attrNameLst>
                                          <p:attrName>style.visibility</p:attrName>
                                        </p:attrNameLst>
                                      </p:cBhvr>
                                      <p:to>
                                        <p:strVal val="visible"/>
                                      </p:to>
                                    </p:set>
                                    <p:animEffect transition="in" filter="fade">
                                      <p:cBhvr>
                                        <p:cTn id="12" dur="500"/>
                                        <p:tgtEl>
                                          <p:spTgt spid="6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500"/>
                                        <p:tgtEl>
                                          <p:spTgt spid="4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60"/>
                                        </p:tgtEl>
                                        <p:attrNameLst>
                                          <p:attrName>style.visibility</p:attrName>
                                        </p:attrNameLst>
                                      </p:cBhvr>
                                      <p:to>
                                        <p:strVal val="visible"/>
                                      </p:to>
                                    </p:set>
                                    <p:animEffect transition="in" filter="fade">
                                      <p:cBhvr>
                                        <p:cTn id="31" dur="500"/>
                                        <p:tgtEl>
                                          <p:spTgt spid="60"/>
                                        </p:tgtEl>
                                      </p:cBhvr>
                                    </p:animEffect>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heel(1)">
                                      <p:cBhvr>
                                        <p:cTn id="36" dur="20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66"/>
                                        </p:tgtEl>
                                        <p:attrNameLst>
                                          <p:attrName>style.visibility</p:attrName>
                                        </p:attrNameLst>
                                      </p:cBhvr>
                                      <p:to>
                                        <p:strVal val="visible"/>
                                      </p:to>
                                    </p:set>
                                    <p:animEffect transition="in" filter="fade">
                                      <p:cBhvr>
                                        <p:cTn id="41" dur="1000"/>
                                        <p:tgtEl>
                                          <p:spTgt spid="66"/>
                                        </p:tgtEl>
                                      </p:cBhvr>
                                    </p:animEffect>
                                    <p:anim calcmode="lin" valueType="num">
                                      <p:cBhvr>
                                        <p:cTn id="42" dur="1000" fill="hold"/>
                                        <p:tgtEl>
                                          <p:spTgt spid="66"/>
                                        </p:tgtEl>
                                        <p:attrNameLst>
                                          <p:attrName>ppt_x</p:attrName>
                                        </p:attrNameLst>
                                      </p:cBhvr>
                                      <p:tavLst>
                                        <p:tav tm="0">
                                          <p:val>
                                            <p:strVal val="#ppt_x"/>
                                          </p:val>
                                        </p:tav>
                                        <p:tav tm="100000">
                                          <p:val>
                                            <p:strVal val="#ppt_x"/>
                                          </p:val>
                                        </p:tav>
                                      </p:tavLst>
                                    </p:anim>
                                    <p:anim calcmode="lin" valueType="num">
                                      <p:cBhvr>
                                        <p:cTn id="43"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4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61674" y="259351"/>
            <a:ext cx="10374284" cy="362055"/>
          </a:xfrm>
        </p:spPr>
        <p:txBody>
          <a:bodyPr/>
          <a:lstStyle/>
          <a:p>
            <a:r>
              <a:rPr lang="en-US" sz="3600" dirty="0">
                <a:solidFill>
                  <a:schemeClr val="tx1"/>
                </a:solidFill>
                <a:latin typeface="+mn-lt"/>
              </a:rPr>
              <a:t>Phase 1 Test Approach – Benchmark TI Bias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4</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3"/>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sp>
        <p:nvSpPr>
          <p:cNvPr id="9" name="Rectangle 8">
            <a:extLst>
              <a:ext uri="{FF2B5EF4-FFF2-40B4-BE49-F238E27FC236}">
                <a16:creationId xmlns:a16="http://schemas.microsoft.com/office/drawing/2014/main" id="{83E8BA92-1422-4EA0-A5F5-439D0FF87F1F}"/>
              </a:ext>
            </a:extLst>
          </p:cNvPr>
          <p:cNvSpPr/>
          <p:nvPr/>
        </p:nvSpPr>
        <p:spPr>
          <a:xfrm>
            <a:off x="284894" y="782713"/>
            <a:ext cx="10596466" cy="1323439"/>
          </a:xfrm>
          <a:prstGeom prst="rect">
            <a:avLst/>
          </a:prstGeom>
        </p:spPr>
        <p:txBody>
          <a:bodyPr wrap="square">
            <a:spAutoFit/>
          </a:bodyPr>
          <a:lstStyle/>
          <a:p>
            <a:pPr defTabSz="685800"/>
            <a:r>
              <a:rPr lang="en-US" sz="2000" dirty="0">
                <a:solidFill>
                  <a:prstClr val="black"/>
                </a:solidFill>
              </a:rPr>
              <a:t>- Organizations test average TI bias between their own RSD –mast collocated, concurrent, data: </a:t>
            </a:r>
          </a:p>
          <a:p>
            <a:pPr marL="557213" lvl="1" indent="-214313" defTabSz="685800">
              <a:buFontTx/>
              <a:buChar char="-"/>
            </a:pPr>
            <a:r>
              <a:rPr lang="en-US" sz="2000" dirty="0">
                <a:solidFill>
                  <a:prstClr val="black"/>
                </a:solidFill>
              </a:rPr>
              <a:t>Reference Anemometer TI vs. “Other” Anemometer TI </a:t>
            </a:r>
          </a:p>
          <a:p>
            <a:pPr marL="557213" lvl="1" indent="-214313" defTabSz="685800">
              <a:buFontTx/>
              <a:buChar char="-"/>
            </a:pPr>
            <a:r>
              <a:rPr lang="en-US" sz="2000" dirty="0">
                <a:solidFill>
                  <a:prstClr val="black"/>
                </a:solidFill>
              </a:rPr>
              <a:t>Raw RSD TI vs. Reference Anemometer TI </a:t>
            </a:r>
          </a:p>
          <a:p>
            <a:pPr marL="557213" lvl="1" indent="-214313" defTabSz="685800">
              <a:buFontTx/>
              <a:buChar char="-"/>
            </a:pPr>
            <a:r>
              <a:rPr lang="en-US" sz="2000" dirty="0">
                <a:solidFill>
                  <a:prstClr val="black"/>
                </a:solidFill>
              </a:rPr>
              <a:t>Corrected RSD TI vs. Reference Anemometer TI</a:t>
            </a:r>
          </a:p>
        </p:txBody>
      </p:sp>
      <p:sp>
        <p:nvSpPr>
          <p:cNvPr id="12" name="TextBox 11">
            <a:extLst>
              <a:ext uri="{FF2B5EF4-FFF2-40B4-BE49-F238E27FC236}">
                <a16:creationId xmlns:a16="http://schemas.microsoft.com/office/drawing/2014/main" id="{38A39A65-0B85-47EE-94EC-97F80C0E495B}"/>
              </a:ext>
            </a:extLst>
          </p:cNvPr>
          <p:cNvSpPr txBox="1"/>
          <p:nvPr/>
        </p:nvSpPr>
        <p:spPr>
          <a:xfrm>
            <a:off x="5534718" y="3558872"/>
            <a:ext cx="878806" cy="830997"/>
          </a:xfrm>
          <a:prstGeom prst="rect">
            <a:avLst/>
          </a:prstGeom>
          <a:noFill/>
        </p:spPr>
        <p:txBody>
          <a:bodyPr wrap="square" rtlCol="0">
            <a:spAutoFit/>
          </a:bodyPr>
          <a:lstStyle/>
          <a:p>
            <a:pPr defTabSz="685800"/>
            <a:r>
              <a:rPr lang="en-US" sz="4800" b="1" dirty="0">
                <a:solidFill>
                  <a:prstClr val="black"/>
                </a:solidFill>
                <a:cs typeface="Arial" panose="020B0604020202020204" pitchFamily="34" charset="0"/>
              </a:rPr>
              <a:t>vs.</a:t>
            </a:r>
          </a:p>
        </p:txBody>
      </p:sp>
      <p:grpSp>
        <p:nvGrpSpPr>
          <p:cNvPr id="31" name="Group 30">
            <a:extLst>
              <a:ext uri="{FF2B5EF4-FFF2-40B4-BE49-F238E27FC236}">
                <a16:creationId xmlns:a16="http://schemas.microsoft.com/office/drawing/2014/main" id="{244120CD-35F8-44EF-BB99-68FB15B9EF78}"/>
              </a:ext>
            </a:extLst>
          </p:cNvPr>
          <p:cNvGrpSpPr/>
          <p:nvPr/>
        </p:nvGrpSpPr>
        <p:grpSpPr>
          <a:xfrm>
            <a:off x="7203451" y="2382279"/>
            <a:ext cx="4738891" cy="3525524"/>
            <a:chOff x="-64578" y="2382279"/>
            <a:chExt cx="4738891" cy="3525524"/>
          </a:xfrm>
        </p:grpSpPr>
        <p:sp>
          <p:nvSpPr>
            <p:cNvPr id="14" name="TextBox 13">
              <a:extLst>
                <a:ext uri="{FF2B5EF4-FFF2-40B4-BE49-F238E27FC236}">
                  <a16:creationId xmlns:a16="http://schemas.microsoft.com/office/drawing/2014/main" id="{63C2ED70-2144-40BD-AAA9-15FE4A863E5E}"/>
                </a:ext>
              </a:extLst>
            </p:cNvPr>
            <p:cNvSpPr txBox="1"/>
            <p:nvPr/>
          </p:nvSpPr>
          <p:spPr>
            <a:xfrm>
              <a:off x="2521682" y="3183412"/>
              <a:ext cx="332915" cy="584775"/>
            </a:xfrm>
            <a:prstGeom prst="rect">
              <a:avLst/>
            </a:prstGeom>
            <a:noFill/>
          </p:spPr>
          <p:txBody>
            <a:bodyPr wrap="square" rtlCol="0">
              <a:spAutoFit/>
            </a:bodyPr>
            <a:lstStyle/>
            <a:p>
              <a:pPr defTabSz="685800"/>
              <a:r>
                <a:rPr lang="en-US" sz="3200" b="1" dirty="0">
                  <a:solidFill>
                    <a:prstClr val="black"/>
                  </a:solidFill>
                  <a:cs typeface="Arial" panose="020B0604020202020204" pitchFamily="34" charset="0"/>
                </a:rPr>
                <a:t>&amp;</a:t>
              </a:r>
            </a:p>
          </p:txBody>
        </p:sp>
        <p:pic>
          <p:nvPicPr>
            <p:cNvPr id="26" name="Picture 2" descr="Image result for thies anemometer">
              <a:extLst>
                <a:ext uri="{FF2B5EF4-FFF2-40B4-BE49-F238E27FC236}">
                  <a16:creationId xmlns:a16="http://schemas.microsoft.com/office/drawing/2014/main" id="{6E9CED8D-3AC3-4AE3-AD7A-826F7E1E3D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78547" y="2746415"/>
              <a:ext cx="1446547" cy="1550266"/>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2DE81BBB-2734-413A-B12B-A58B83C03449}"/>
                </a:ext>
              </a:extLst>
            </p:cNvPr>
            <p:cNvSpPr txBox="1"/>
            <p:nvPr/>
          </p:nvSpPr>
          <p:spPr>
            <a:xfrm>
              <a:off x="2800551" y="4975138"/>
              <a:ext cx="1873762" cy="646331"/>
            </a:xfrm>
            <a:prstGeom prst="rect">
              <a:avLst/>
            </a:prstGeom>
            <a:noFill/>
          </p:spPr>
          <p:txBody>
            <a:bodyPr wrap="square" rtlCol="0">
              <a:spAutoFit/>
            </a:bodyPr>
            <a:lstStyle/>
            <a:p>
              <a:pPr algn="ctr" defTabSz="685800"/>
              <a:r>
                <a:rPr lang="en-US" dirty="0">
                  <a:solidFill>
                    <a:prstClr val="black"/>
                  </a:solidFill>
                  <a:cs typeface="Arial" panose="020B0604020202020204" pitchFamily="34" charset="0"/>
                </a:rPr>
                <a:t>Reference Anemometer TI</a:t>
              </a:r>
            </a:p>
          </p:txBody>
        </p:sp>
        <p:grpSp>
          <p:nvGrpSpPr>
            <p:cNvPr id="18" name="Group 17">
              <a:extLst>
                <a:ext uri="{FF2B5EF4-FFF2-40B4-BE49-F238E27FC236}">
                  <a16:creationId xmlns:a16="http://schemas.microsoft.com/office/drawing/2014/main" id="{3C551979-3C69-4BED-8FBC-EC531F4F79B3}"/>
                </a:ext>
              </a:extLst>
            </p:cNvPr>
            <p:cNvGrpSpPr/>
            <p:nvPr/>
          </p:nvGrpSpPr>
          <p:grpSpPr>
            <a:xfrm>
              <a:off x="-64578" y="2382279"/>
              <a:ext cx="3184198" cy="3525524"/>
              <a:chOff x="-2343629" y="3611826"/>
              <a:chExt cx="4241620" cy="4448969"/>
            </a:xfrm>
          </p:grpSpPr>
          <p:pic>
            <p:nvPicPr>
              <p:cNvPr id="19" name="Picture 18">
                <a:extLst>
                  <a:ext uri="{FF2B5EF4-FFF2-40B4-BE49-F238E27FC236}">
                    <a16:creationId xmlns:a16="http://schemas.microsoft.com/office/drawing/2014/main" id="{C60FC813-B0F8-4E1E-9A71-F6B4035F7F03}"/>
                  </a:ext>
                </a:extLst>
              </p:cNvPr>
              <p:cNvPicPr>
                <a:picLocks noChangeAspect="1"/>
              </p:cNvPicPr>
              <p:nvPr/>
            </p:nvPicPr>
            <p:blipFill rotWithShape="1">
              <a:blip r:embed="rId5"/>
              <a:srcRect l="30748" t="38921" r="39436" b="9710"/>
              <a:stretch/>
            </p:blipFill>
            <p:spPr>
              <a:xfrm>
                <a:off x="-2001262" y="3611826"/>
                <a:ext cx="2194508" cy="2164092"/>
              </a:xfrm>
              <a:prstGeom prst="rect">
                <a:avLst/>
              </a:prstGeom>
            </p:spPr>
          </p:pic>
          <p:pic>
            <p:nvPicPr>
              <p:cNvPr id="20" name="Picture 6" descr="Image result for AQS sodar">
                <a:extLst>
                  <a:ext uri="{FF2B5EF4-FFF2-40B4-BE49-F238E27FC236}">
                    <a16:creationId xmlns:a16="http://schemas.microsoft.com/office/drawing/2014/main" id="{EDEBD0D2-B995-486B-B7B9-507E62C534A7}"/>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2086" r="26312"/>
              <a:stretch/>
            </p:blipFill>
            <p:spPr bwMode="auto">
              <a:xfrm>
                <a:off x="-1185680" y="5368593"/>
                <a:ext cx="2145095" cy="1781785"/>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0194F929-50B4-4935-BB00-AC8C9979DAB3}"/>
                  </a:ext>
                </a:extLst>
              </p:cNvPr>
              <p:cNvSpPr txBox="1"/>
              <p:nvPr/>
            </p:nvSpPr>
            <p:spPr>
              <a:xfrm>
                <a:off x="-2343629" y="7245170"/>
                <a:ext cx="4241620" cy="815625"/>
              </a:xfrm>
              <a:prstGeom prst="rect">
                <a:avLst/>
              </a:prstGeom>
              <a:noFill/>
            </p:spPr>
            <p:txBody>
              <a:bodyPr wrap="square" rtlCol="0">
                <a:spAutoFit/>
              </a:bodyPr>
              <a:lstStyle/>
              <a:p>
                <a:pPr algn="ctr" defTabSz="685800"/>
                <a:r>
                  <a:rPr lang="en-US" dirty="0">
                    <a:solidFill>
                      <a:prstClr val="black"/>
                    </a:solidFill>
                    <a:cs typeface="Arial" panose="020B0604020202020204" pitchFamily="34" charset="0"/>
                  </a:rPr>
                  <a:t>Raw and/or Corrected</a:t>
                </a:r>
              </a:p>
              <a:p>
                <a:pPr algn="ctr" defTabSz="685800"/>
                <a:r>
                  <a:rPr lang="en-US" dirty="0">
                    <a:solidFill>
                      <a:prstClr val="black"/>
                    </a:solidFill>
                    <a:cs typeface="Arial" panose="020B0604020202020204" pitchFamily="34" charset="0"/>
                  </a:rPr>
                  <a:t> RSD TI</a:t>
                </a:r>
              </a:p>
            </p:txBody>
          </p:sp>
        </p:grpSp>
      </p:grpSp>
      <p:grpSp>
        <p:nvGrpSpPr>
          <p:cNvPr id="6" name="Group 5">
            <a:extLst>
              <a:ext uri="{FF2B5EF4-FFF2-40B4-BE49-F238E27FC236}">
                <a16:creationId xmlns:a16="http://schemas.microsoft.com/office/drawing/2014/main" id="{7AE0668E-0542-43A4-B010-2D09BE9F976B}"/>
              </a:ext>
            </a:extLst>
          </p:cNvPr>
          <p:cNvGrpSpPr/>
          <p:nvPr/>
        </p:nvGrpSpPr>
        <p:grpSpPr>
          <a:xfrm>
            <a:off x="463367" y="2591764"/>
            <a:ext cx="4126412" cy="2879122"/>
            <a:chOff x="7520873" y="2587209"/>
            <a:chExt cx="4126412" cy="2879122"/>
          </a:xfrm>
        </p:grpSpPr>
        <p:pic>
          <p:nvPicPr>
            <p:cNvPr id="24" name="Picture 4" descr="Image result for risoe anemometer">
              <a:extLst>
                <a:ext uri="{FF2B5EF4-FFF2-40B4-BE49-F238E27FC236}">
                  <a16:creationId xmlns:a16="http://schemas.microsoft.com/office/drawing/2014/main" id="{E2E9CFAE-2BDC-4EF1-A5DF-3EB159FDCCD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8722" y="2587209"/>
              <a:ext cx="1515295" cy="1804901"/>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A5C15E82-6D37-4CBF-A064-657CC81D8596}"/>
                </a:ext>
              </a:extLst>
            </p:cNvPr>
            <p:cNvSpPr txBox="1"/>
            <p:nvPr/>
          </p:nvSpPr>
          <p:spPr>
            <a:xfrm>
              <a:off x="9686780" y="4800706"/>
              <a:ext cx="1960505" cy="646331"/>
            </a:xfrm>
            <a:prstGeom prst="rect">
              <a:avLst/>
            </a:prstGeom>
            <a:noFill/>
          </p:spPr>
          <p:txBody>
            <a:bodyPr wrap="square" rtlCol="0">
              <a:spAutoFit/>
            </a:bodyPr>
            <a:lstStyle/>
            <a:p>
              <a:pPr algn="ctr" defTabSz="685800"/>
              <a:r>
                <a:rPr lang="en-US" dirty="0">
                  <a:solidFill>
                    <a:prstClr val="black"/>
                  </a:solidFill>
                  <a:cs typeface="Arial" panose="020B0604020202020204" pitchFamily="34" charset="0"/>
                </a:rPr>
                <a:t>“Other” Anemometer TI</a:t>
              </a:r>
            </a:p>
          </p:txBody>
        </p:sp>
        <p:sp>
          <p:nvSpPr>
            <p:cNvPr id="28" name="TextBox 27">
              <a:extLst>
                <a:ext uri="{FF2B5EF4-FFF2-40B4-BE49-F238E27FC236}">
                  <a16:creationId xmlns:a16="http://schemas.microsoft.com/office/drawing/2014/main" id="{D201B965-621F-4EB7-BC3F-AC7ACF27F239}"/>
                </a:ext>
              </a:extLst>
            </p:cNvPr>
            <p:cNvSpPr txBox="1"/>
            <p:nvPr/>
          </p:nvSpPr>
          <p:spPr>
            <a:xfrm>
              <a:off x="9215764" y="3164949"/>
              <a:ext cx="332915" cy="584775"/>
            </a:xfrm>
            <a:prstGeom prst="rect">
              <a:avLst/>
            </a:prstGeom>
            <a:noFill/>
          </p:spPr>
          <p:txBody>
            <a:bodyPr wrap="square" rtlCol="0">
              <a:spAutoFit/>
            </a:bodyPr>
            <a:lstStyle/>
            <a:p>
              <a:pPr defTabSz="685800"/>
              <a:r>
                <a:rPr lang="en-US" sz="3200" b="1" dirty="0">
                  <a:solidFill>
                    <a:prstClr val="black"/>
                  </a:solidFill>
                  <a:cs typeface="Arial" panose="020B0604020202020204" pitchFamily="34" charset="0"/>
                </a:rPr>
                <a:t>&amp;</a:t>
              </a:r>
            </a:p>
          </p:txBody>
        </p:sp>
        <p:pic>
          <p:nvPicPr>
            <p:cNvPr id="29" name="Picture 2" descr="Image result for thies anemometer">
              <a:extLst>
                <a:ext uri="{FF2B5EF4-FFF2-40B4-BE49-F238E27FC236}">
                  <a16:creationId xmlns:a16="http://schemas.microsoft.com/office/drawing/2014/main" id="{5A11EB11-1049-491F-92B2-656107EB95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94406" y="2797429"/>
              <a:ext cx="1446547" cy="1550266"/>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29">
              <a:extLst>
                <a:ext uri="{FF2B5EF4-FFF2-40B4-BE49-F238E27FC236}">
                  <a16:creationId xmlns:a16="http://schemas.microsoft.com/office/drawing/2014/main" id="{81F0B972-D305-4596-B93E-041E08076109}"/>
                </a:ext>
              </a:extLst>
            </p:cNvPr>
            <p:cNvSpPr txBox="1"/>
            <p:nvPr/>
          </p:nvSpPr>
          <p:spPr>
            <a:xfrm>
              <a:off x="7520873" y="4820000"/>
              <a:ext cx="1873762" cy="646331"/>
            </a:xfrm>
            <a:prstGeom prst="rect">
              <a:avLst/>
            </a:prstGeom>
            <a:noFill/>
          </p:spPr>
          <p:txBody>
            <a:bodyPr wrap="square" rtlCol="0">
              <a:spAutoFit/>
            </a:bodyPr>
            <a:lstStyle/>
            <a:p>
              <a:pPr algn="ctr" defTabSz="685800"/>
              <a:r>
                <a:rPr lang="en-US" dirty="0">
                  <a:solidFill>
                    <a:prstClr val="black"/>
                  </a:solidFill>
                  <a:cs typeface="Arial" panose="020B0604020202020204" pitchFamily="34" charset="0"/>
                </a:rPr>
                <a:t>Reference Anemometer TI</a:t>
              </a:r>
            </a:p>
          </p:txBody>
        </p:sp>
      </p:grpSp>
    </p:spTree>
    <p:extLst>
      <p:ext uri="{BB962C8B-B14F-4D97-AF65-F5344CB8AC3E}">
        <p14:creationId xmlns:p14="http://schemas.microsoft.com/office/powerpoint/2010/main" val="349822012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61674" y="259351"/>
            <a:ext cx="10374284" cy="362055"/>
          </a:xfrm>
        </p:spPr>
        <p:txBody>
          <a:bodyPr/>
          <a:lstStyle/>
          <a:p>
            <a:r>
              <a:rPr lang="en-US" sz="3600" dirty="0">
                <a:solidFill>
                  <a:schemeClr val="tx1"/>
                </a:solidFill>
                <a:latin typeface="+mn-lt"/>
              </a:rPr>
              <a:t>Phase 1 Test – Hypothesis 1</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5</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3"/>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sp>
        <p:nvSpPr>
          <p:cNvPr id="9" name="Rectangle 8">
            <a:extLst>
              <a:ext uri="{FF2B5EF4-FFF2-40B4-BE49-F238E27FC236}">
                <a16:creationId xmlns:a16="http://schemas.microsoft.com/office/drawing/2014/main" id="{83E8BA92-1422-4EA0-A5F5-439D0FF87F1F}"/>
              </a:ext>
            </a:extLst>
          </p:cNvPr>
          <p:cNvSpPr/>
          <p:nvPr/>
        </p:nvSpPr>
        <p:spPr>
          <a:xfrm>
            <a:off x="632548" y="1231851"/>
            <a:ext cx="11262965" cy="769441"/>
          </a:xfrm>
          <a:prstGeom prst="rect">
            <a:avLst/>
          </a:prstGeom>
        </p:spPr>
        <p:txBody>
          <a:bodyPr wrap="square">
            <a:spAutoFit/>
          </a:bodyPr>
          <a:lstStyle/>
          <a:p>
            <a:pPr algn="ctr" defTabSz="685800"/>
            <a:r>
              <a:rPr lang="en-US" sz="2800" dirty="0">
                <a:solidFill>
                  <a:prstClr val="black"/>
                </a:solidFill>
              </a:rPr>
              <a:t>Ane2 &amp; Ref </a:t>
            </a:r>
            <a:r>
              <a:rPr lang="en-US" sz="2800" dirty="0" err="1">
                <a:solidFill>
                  <a:prstClr val="black"/>
                </a:solidFill>
              </a:rPr>
              <a:t>Ane</a:t>
            </a:r>
            <a:r>
              <a:rPr lang="en-US" sz="2800" dirty="0">
                <a:solidFill>
                  <a:prstClr val="black"/>
                </a:solidFill>
              </a:rPr>
              <a:t> TI Bias </a:t>
            </a:r>
            <a:r>
              <a:rPr lang="en-US" sz="4400" b="1" dirty="0">
                <a:solidFill>
                  <a:schemeClr val="accent2">
                    <a:lumMod val="75000"/>
                  </a:schemeClr>
                </a:solidFill>
              </a:rPr>
              <a:t>greater than</a:t>
            </a:r>
            <a:r>
              <a:rPr lang="en-US" sz="2800" dirty="0">
                <a:solidFill>
                  <a:prstClr val="black"/>
                </a:solidFill>
              </a:rPr>
              <a:t> Corrected RSD &amp; Ref </a:t>
            </a:r>
            <a:r>
              <a:rPr lang="en-US" sz="2800" dirty="0" err="1">
                <a:solidFill>
                  <a:prstClr val="black"/>
                </a:solidFill>
              </a:rPr>
              <a:t>Ane</a:t>
            </a:r>
            <a:r>
              <a:rPr lang="en-US" sz="2800" dirty="0">
                <a:solidFill>
                  <a:prstClr val="black"/>
                </a:solidFill>
              </a:rPr>
              <a:t> TI Bias </a:t>
            </a:r>
            <a:endParaRPr lang="en-US" sz="2800" b="1" u="sng" dirty="0">
              <a:solidFill>
                <a:prstClr val="black"/>
              </a:solidFill>
            </a:endParaRPr>
          </a:p>
        </p:txBody>
      </p:sp>
      <p:sp>
        <p:nvSpPr>
          <p:cNvPr id="12" name="TextBox 11">
            <a:extLst>
              <a:ext uri="{FF2B5EF4-FFF2-40B4-BE49-F238E27FC236}">
                <a16:creationId xmlns:a16="http://schemas.microsoft.com/office/drawing/2014/main" id="{38A39A65-0B85-47EE-94EC-97F80C0E495B}"/>
              </a:ext>
            </a:extLst>
          </p:cNvPr>
          <p:cNvSpPr txBox="1"/>
          <p:nvPr/>
        </p:nvSpPr>
        <p:spPr>
          <a:xfrm>
            <a:off x="5397101" y="3693138"/>
            <a:ext cx="878806" cy="1323439"/>
          </a:xfrm>
          <a:prstGeom prst="rect">
            <a:avLst/>
          </a:prstGeom>
          <a:noFill/>
        </p:spPr>
        <p:txBody>
          <a:bodyPr wrap="square" rtlCol="0">
            <a:spAutoFit/>
          </a:bodyPr>
          <a:lstStyle/>
          <a:p>
            <a:pPr defTabSz="685800"/>
            <a:r>
              <a:rPr lang="en-US" sz="8000" b="1" dirty="0">
                <a:solidFill>
                  <a:schemeClr val="accent2">
                    <a:lumMod val="75000"/>
                  </a:schemeClr>
                </a:solidFill>
              </a:rPr>
              <a:t>≥</a:t>
            </a:r>
            <a:endParaRPr lang="en-US" sz="8000" b="1" dirty="0">
              <a:solidFill>
                <a:prstClr val="black"/>
              </a:solidFill>
              <a:cs typeface="Arial" panose="020B0604020202020204" pitchFamily="34" charset="0"/>
            </a:endParaRPr>
          </a:p>
        </p:txBody>
      </p:sp>
      <p:grpSp>
        <p:nvGrpSpPr>
          <p:cNvPr id="4" name="Group 3">
            <a:extLst>
              <a:ext uri="{FF2B5EF4-FFF2-40B4-BE49-F238E27FC236}">
                <a16:creationId xmlns:a16="http://schemas.microsoft.com/office/drawing/2014/main" id="{9692CFE6-16FA-4419-839F-C149AABDCA69}"/>
              </a:ext>
            </a:extLst>
          </p:cNvPr>
          <p:cNvGrpSpPr/>
          <p:nvPr/>
        </p:nvGrpSpPr>
        <p:grpSpPr>
          <a:xfrm>
            <a:off x="7136926" y="2675278"/>
            <a:ext cx="4232656" cy="2804077"/>
            <a:chOff x="192438" y="2382279"/>
            <a:chExt cx="4232656" cy="2804077"/>
          </a:xfrm>
        </p:grpSpPr>
        <p:sp>
          <p:nvSpPr>
            <p:cNvPr id="14" name="TextBox 13">
              <a:extLst>
                <a:ext uri="{FF2B5EF4-FFF2-40B4-BE49-F238E27FC236}">
                  <a16:creationId xmlns:a16="http://schemas.microsoft.com/office/drawing/2014/main" id="{63C2ED70-2144-40BD-AAA9-15FE4A863E5E}"/>
                </a:ext>
              </a:extLst>
            </p:cNvPr>
            <p:cNvSpPr txBox="1"/>
            <p:nvPr/>
          </p:nvSpPr>
          <p:spPr>
            <a:xfrm>
              <a:off x="2521682" y="3183412"/>
              <a:ext cx="332915" cy="584775"/>
            </a:xfrm>
            <a:prstGeom prst="rect">
              <a:avLst/>
            </a:prstGeom>
            <a:noFill/>
          </p:spPr>
          <p:txBody>
            <a:bodyPr wrap="square" rtlCol="0">
              <a:spAutoFit/>
            </a:bodyPr>
            <a:lstStyle/>
            <a:p>
              <a:pPr defTabSz="685800"/>
              <a:r>
                <a:rPr lang="en-US" sz="3200" b="1" dirty="0">
                  <a:solidFill>
                    <a:prstClr val="black"/>
                  </a:solidFill>
                  <a:cs typeface="Arial" panose="020B0604020202020204" pitchFamily="34" charset="0"/>
                </a:rPr>
                <a:t>&amp;</a:t>
              </a:r>
            </a:p>
          </p:txBody>
        </p:sp>
        <p:pic>
          <p:nvPicPr>
            <p:cNvPr id="26" name="Picture 2" descr="Image result for thies anemometer">
              <a:extLst>
                <a:ext uri="{FF2B5EF4-FFF2-40B4-BE49-F238E27FC236}">
                  <a16:creationId xmlns:a16="http://schemas.microsoft.com/office/drawing/2014/main" id="{6E9CED8D-3AC3-4AE3-AD7A-826F7E1E3D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78547" y="2746415"/>
              <a:ext cx="1446547" cy="1550266"/>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3C551979-3C69-4BED-8FBC-EC531F4F79B3}"/>
                </a:ext>
              </a:extLst>
            </p:cNvPr>
            <p:cNvGrpSpPr/>
            <p:nvPr/>
          </p:nvGrpSpPr>
          <p:grpSpPr>
            <a:xfrm>
              <a:off x="192438" y="2382279"/>
              <a:ext cx="2222590" cy="2804077"/>
              <a:chOff x="-2001262" y="3611826"/>
              <a:chExt cx="2960677" cy="3538552"/>
            </a:xfrm>
          </p:grpSpPr>
          <p:pic>
            <p:nvPicPr>
              <p:cNvPr id="19" name="Picture 18">
                <a:extLst>
                  <a:ext uri="{FF2B5EF4-FFF2-40B4-BE49-F238E27FC236}">
                    <a16:creationId xmlns:a16="http://schemas.microsoft.com/office/drawing/2014/main" id="{C60FC813-B0F8-4E1E-9A71-F6B4035F7F03}"/>
                  </a:ext>
                </a:extLst>
              </p:cNvPr>
              <p:cNvPicPr>
                <a:picLocks noChangeAspect="1"/>
              </p:cNvPicPr>
              <p:nvPr/>
            </p:nvPicPr>
            <p:blipFill rotWithShape="1">
              <a:blip r:embed="rId5"/>
              <a:srcRect l="30748" t="38921" r="39436" b="9710"/>
              <a:stretch/>
            </p:blipFill>
            <p:spPr>
              <a:xfrm>
                <a:off x="-2001262" y="3611826"/>
                <a:ext cx="2194508" cy="2164092"/>
              </a:xfrm>
              <a:prstGeom prst="rect">
                <a:avLst/>
              </a:prstGeom>
            </p:spPr>
          </p:pic>
          <p:pic>
            <p:nvPicPr>
              <p:cNvPr id="20" name="Picture 6" descr="Image result for AQS sodar">
                <a:extLst>
                  <a:ext uri="{FF2B5EF4-FFF2-40B4-BE49-F238E27FC236}">
                    <a16:creationId xmlns:a16="http://schemas.microsoft.com/office/drawing/2014/main" id="{EDEBD0D2-B995-486B-B7B9-507E62C534A7}"/>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2086" r="26312"/>
              <a:stretch/>
            </p:blipFill>
            <p:spPr bwMode="auto">
              <a:xfrm>
                <a:off x="-1185680" y="5368593"/>
                <a:ext cx="2145095" cy="1781785"/>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6" name="Group 5">
            <a:extLst>
              <a:ext uri="{FF2B5EF4-FFF2-40B4-BE49-F238E27FC236}">
                <a16:creationId xmlns:a16="http://schemas.microsoft.com/office/drawing/2014/main" id="{7AE0668E-0542-43A4-B010-2D09BE9F976B}"/>
              </a:ext>
            </a:extLst>
          </p:cNvPr>
          <p:cNvGrpSpPr/>
          <p:nvPr/>
        </p:nvGrpSpPr>
        <p:grpSpPr>
          <a:xfrm>
            <a:off x="803221" y="3076268"/>
            <a:ext cx="3699611" cy="1804901"/>
            <a:chOff x="7694406" y="2587209"/>
            <a:chExt cx="3699611" cy="1804901"/>
          </a:xfrm>
        </p:grpSpPr>
        <p:pic>
          <p:nvPicPr>
            <p:cNvPr id="24" name="Picture 4" descr="Image result for risoe anemometer">
              <a:extLst>
                <a:ext uri="{FF2B5EF4-FFF2-40B4-BE49-F238E27FC236}">
                  <a16:creationId xmlns:a16="http://schemas.microsoft.com/office/drawing/2014/main" id="{E2E9CFAE-2BDC-4EF1-A5DF-3EB159FDCCD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8722" y="2587209"/>
              <a:ext cx="1515295" cy="1804901"/>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D201B965-621F-4EB7-BC3F-AC7ACF27F239}"/>
                </a:ext>
              </a:extLst>
            </p:cNvPr>
            <p:cNvSpPr txBox="1"/>
            <p:nvPr/>
          </p:nvSpPr>
          <p:spPr>
            <a:xfrm>
              <a:off x="9215764" y="3164949"/>
              <a:ext cx="332915" cy="584775"/>
            </a:xfrm>
            <a:prstGeom prst="rect">
              <a:avLst/>
            </a:prstGeom>
            <a:noFill/>
          </p:spPr>
          <p:txBody>
            <a:bodyPr wrap="square" rtlCol="0">
              <a:spAutoFit/>
            </a:bodyPr>
            <a:lstStyle/>
            <a:p>
              <a:pPr defTabSz="685800"/>
              <a:r>
                <a:rPr lang="en-US" sz="3200" b="1" dirty="0">
                  <a:solidFill>
                    <a:prstClr val="black"/>
                  </a:solidFill>
                  <a:cs typeface="Arial" panose="020B0604020202020204" pitchFamily="34" charset="0"/>
                </a:rPr>
                <a:t>&amp;</a:t>
              </a:r>
            </a:p>
          </p:txBody>
        </p:sp>
        <p:pic>
          <p:nvPicPr>
            <p:cNvPr id="29" name="Picture 2" descr="Image result for thies anemometer">
              <a:extLst>
                <a:ext uri="{FF2B5EF4-FFF2-40B4-BE49-F238E27FC236}">
                  <a16:creationId xmlns:a16="http://schemas.microsoft.com/office/drawing/2014/main" id="{5A11EB11-1049-491F-92B2-656107EB95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94406" y="2797429"/>
              <a:ext cx="1446547" cy="1550266"/>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2160B7A7-5E80-4B83-BDBA-E18A8A8EB474}"/>
                  </a:ext>
                </a:extLst>
              </p:cNvPr>
              <p:cNvSpPr/>
              <p:nvPr/>
            </p:nvSpPr>
            <p:spPr>
              <a:xfrm>
                <a:off x="1379783" y="5745726"/>
                <a:ext cx="2338012" cy="4308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200" b="1" i="1" smtClean="0">
                              <a:solidFill>
                                <a:schemeClr val="accent2">
                                  <a:lumMod val="75000"/>
                                </a:schemeClr>
                              </a:solidFill>
                              <a:latin typeface="Cambria Math" panose="02040503050406030204" pitchFamily="18" charset="0"/>
                            </a:rPr>
                          </m:ctrlPr>
                        </m:sSubPr>
                        <m:e>
                          <m:r>
                            <a:rPr lang="en-US" sz="2200" b="1" i="1">
                              <a:solidFill>
                                <a:schemeClr val="accent2">
                                  <a:lumMod val="75000"/>
                                </a:schemeClr>
                              </a:solidFill>
                              <a:latin typeface="Cambria Math" panose="02040503050406030204" pitchFamily="18" charset="0"/>
                            </a:rPr>
                            <m:t>𝑨𝒏𝒆</m:t>
                          </m:r>
                          <m:r>
                            <a:rPr lang="en-US" sz="2200" b="1" i="1">
                              <a:solidFill>
                                <a:schemeClr val="accent2">
                                  <a:lumMod val="75000"/>
                                </a:schemeClr>
                              </a:solidFill>
                              <a:latin typeface="Cambria Math" panose="02040503050406030204" pitchFamily="18" charset="0"/>
                            </a:rPr>
                            <m:t>𝟐</m:t>
                          </m:r>
                          <m:r>
                            <a:rPr lang="en-US" sz="2200" b="1" i="1">
                              <a:solidFill>
                                <a:schemeClr val="accent2">
                                  <a:lumMod val="75000"/>
                                </a:schemeClr>
                              </a:solidFill>
                              <a:latin typeface="Cambria Math" panose="02040503050406030204" pitchFamily="18" charset="0"/>
                            </a:rPr>
                            <m:t>𝑨𝒏𝒆</m:t>
                          </m:r>
                          <m:r>
                            <a:rPr lang="en-US" sz="2200" b="1" i="1">
                              <a:solidFill>
                                <a:schemeClr val="accent2">
                                  <a:lumMod val="75000"/>
                                </a:schemeClr>
                              </a:solidFill>
                              <a:latin typeface="Cambria Math" panose="02040503050406030204" pitchFamily="18" charset="0"/>
                            </a:rPr>
                            <m:t>_</m:t>
                          </m:r>
                          <m:r>
                            <a:rPr lang="en-US" sz="2200" b="1" i="1">
                              <a:solidFill>
                                <a:schemeClr val="accent2">
                                  <a:lumMod val="75000"/>
                                </a:schemeClr>
                              </a:solidFill>
                              <a:latin typeface="Cambria Math" panose="02040503050406030204" pitchFamily="18" charset="0"/>
                            </a:rPr>
                            <m:t>𝑻𝑰</m:t>
                          </m:r>
                        </m:e>
                        <m:sub>
                          <m:r>
                            <a:rPr lang="en-US" sz="2200" b="1" i="1">
                              <a:solidFill>
                                <a:schemeClr val="accent2">
                                  <a:lumMod val="75000"/>
                                </a:schemeClr>
                              </a:solidFill>
                              <a:latin typeface="Cambria Math" panose="02040503050406030204" pitchFamily="18" charset="0"/>
                            </a:rPr>
                            <m:t>𝑩𝒊𝒂𝒔</m:t>
                          </m:r>
                        </m:sub>
                      </m:sSub>
                    </m:oMath>
                  </m:oMathPara>
                </a14:m>
                <a:endParaRPr lang="en-US" sz="2200" b="1" dirty="0">
                  <a:solidFill>
                    <a:schemeClr val="accent2">
                      <a:lumMod val="75000"/>
                    </a:schemeClr>
                  </a:solidFill>
                </a:endParaRPr>
              </a:p>
            </p:txBody>
          </p:sp>
        </mc:Choice>
        <mc:Fallback xmlns="">
          <p:sp>
            <p:nvSpPr>
              <p:cNvPr id="8" name="Rectangle 7">
                <a:extLst>
                  <a:ext uri="{FF2B5EF4-FFF2-40B4-BE49-F238E27FC236}">
                    <a16:creationId xmlns:a16="http://schemas.microsoft.com/office/drawing/2014/main" id="{2160B7A7-5E80-4B83-BDBA-E18A8A8EB474}"/>
                  </a:ext>
                </a:extLst>
              </p:cNvPr>
              <p:cNvSpPr>
                <a:spLocks noRot="1" noChangeAspect="1" noMove="1" noResize="1" noEditPoints="1" noAdjustHandles="1" noChangeArrowheads="1" noChangeShapeType="1" noTextEdit="1"/>
              </p:cNvSpPr>
              <p:nvPr/>
            </p:nvSpPr>
            <p:spPr>
              <a:xfrm>
                <a:off x="1379783" y="5745726"/>
                <a:ext cx="2338012" cy="430887"/>
              </a:xfrm>
              <a:prstGeom prst="rect">
                <a:avLst/>
              </a:prstGeom>
              <a:blipFill>
                <a:blip r:embed="rId8"/>
                <a:stretch>
                  <a:fillRect b="-14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0221A17C-E814-4FBA-B155-0D4F14FDFC01}"/>
                  </a:ext>
                </a:extLst>
              </p:cNvPr>
              <p:cNvSpPr/>
              <p:nvPr/>
            </p:nvSpPr>
            <p:spPr>
              <a:xfrm>
                <a:off x="8302654" y="5745726"/>
                <a:ext cx="3022494" cy="43088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200" b="1" i="1" smtClean="0">
                              <a:solidFill>
                                <a:schemeClr val="accent2">
                                  <a:lumMod val="75000"/>
                                </a:schemeClr>
                              </a:solidFill>
                              <a:latin typeface="Cambria Math" panose="02040503050406030204" pitchFamily="18" charset="0"/>
                            </a:rPr>
                          </m:ctrlPr>
                        </m:sSubPr>
                        <m:e>
                          <m:r>
                            <a:rPr lang="en-US" sz="2200" b="1" i="1">
                              <a:solidFill>
                                <a:schemeClr val="accent2">
                                  <a:lumMod val="75000"/>
                                </a:schemeClr>
                              </a:solidFill>
                              <a:latin typeface="Cambria Math" panose="02040503050406030204" pitchFamily="18" charset="0"/>
                            </a:rPr>
                            <m:t>𝑪𝒐𝒓𝒓𝑹𝑺𝑫</m:t>
                          </m:r>
                          <m:r>
                            <a:rPr lang="en-US" sz="2200" b="1" i="1">
                              <a:solidFill>
                                <a:schemeClr val="accent2">
                                  <a:lumMod val="75000"/>
                                </a:schemeClr>
                              </a:solidFill>
                              <a:latin typeface="Cambria Math" panose="02040503050406030204" pitchFamily="18" charset="0"/>
                            </a:rPr>
                            <m:t>𝟐</m:t>
                          </m:r>
                          <m:r>
                            <a:rPr lang="en-US" sz="2200" b="1" i="1">
                              <a:solidFill>
                                <a:schemeClr val="accent2">
                                  <a:lumMod val="75000"/>
                                </a:schemeClr>
                              </a:solidFill>
                              <a:latin typeface="Cambria Math" panose="02040503050406030204" pitchFamily="18" charset="0"/>
                            </a:rPr>
                            <m:t>𝑨𝒏𝒆</m:t>
                          </m:r>
                          <m:r>
                            <a:rPr lang="en-US" sz="2200" b="1" i="1">
                              <a:solidFill>
                                <a:schemeClr val="accent2">
                                  <a:lumMod val="75000"/>
                                </a:schemeClr>
                              </a:solidFill>
                              <a:latin typeface="Cambria Math" panose="02040503050406030204" pitchFamily="18" charset="0"/>
                            </a:rPr>
                            <m:t>_</m:t>
                          </m:r>
                          <m:r>
                            <a:rPr lang="en-US" sz="2200" b="1" i="1">
                              <a:solidFill>
                                <a:schemeClr val="accent2">
                                  <a:lumMod val="75000"/>
                                </a:schemeClr>
                              </a:solidFill>
                              <a:latin typeface="Cambria Math" panose="02040503050406030204" pitchFamily="18" charset="0"/>
                            </a:rPr>
                            <m:t>𝑻𝑰</m:t>
                          </m:r>
                        </m:e>
                        <m:sub>
                          <m:r>
                            <a:rPr lang="en-US" sz="2200" b="1" i="1">
                              <a:solidFill>
                                <a:schemeClr val="accent2">
                                  <a:lumMod val="75000"/>
                                </a:schemeClr>
                              </a:solidFill>
                              <a:latin typeface="Cambria Math" panose="02040503050406030204" pitchFamily="18" charset="0"/>
                            </a:rPr>
                            <m:t>𝑩𝒊𝒂𝒔</m:t>
                          </m:r>
                        </m:sub>
                      </m:sSub>
                    </m:oMath>
                  </m:oMathPara>
                </a14:m>
                <a:endParaRPr lang="en-US" sz="2200" b="1" dirty="0">
                  <a:solidFill>
                    <a:schemeClr val="accent2">
                      <a:lumMod val="75000"/>
                    </a:schemeClr>
                  </a:solidFill>
                </a:endParaRPr>
              </a:p>
            </p:txBody>
          </p:sp>
        </mc:Choice>
        <mc:Fallback xmlns="">
          <p:sp>
            <p:nvSpPr>
              <p:cNvPr id="10" name="Rectangle 9">
                <a:extLst>
                  <a:ext uri="{FF2B5EF4-FFF2-40B4-BE49-F238E27FC236}">
                    <a16:creationId xmlns:a16="http://schemas.microsoft.com/office/drawing/2014/main" id="{0221A17C-E814-4FBA-B155-0D4F14FDFC01}"/>
                  </a:ext>
                </a:extLst>
              </p:cNvPr>
              <p:cNvSpPr>
                <a:spLocks noRot="1" noChangeAspect="1" noMove="1" noResize="1" noEditPoints="1" noAdjustHandles="1" noChangeArrowheads="1" noChangeShapeType="1" noTextEdit="1"/>
              </p:cNvSpPr>
              <p:nvPr/>
            </p:nvSpPr>
            <p:spPr>
              <a:xfrm>
                <a:off x="8302654" y="5745726"/>
                <a:ext cx="3022494" cy="430887"/>
              </a:xfrm>
              <a:prstGeom prst="rect">
                <a:avLst/>
              </a:prstGeom>
              <a:blipFill>
                <a:blip r:embed="rId9"/>
                <a:stretch>
                  <a:fillRect b="-1429"/>
                </a:stretch>
              </a:blipFill>
            </p:spPr>
            <p:txBody>
              <a:bodyPr/>
              <a:lstStyle/>
              <a:p>
                <a:r>
                  <a:rPr lang="en-US">
                    <a:noFill/>
                  </a:rPr>
                  <a:t> </a:t>
                </a:r>
              </a:p>
            </p:txBody>
          </p:sp>
        </mc:Fallback>
      </mc:AlternateContent>
    </p:spTree>
    <p:extLst>
      <p:ext uri="{BB962C8B-B14F-4D97-AF65-F5344CB8AC3E}">
        <p14:creationId xmlns:p14="http://schemas.microsoft.com/office/powerpoint/2010/main" val="134813896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Phase 1 Test Datasets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6</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3"/>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graphicFrame>
        <p:nvGraphicFramePr>
          <p:cNvPr id="19" name="Table 18">
            <a:extLst>
              <a:ext uri="{FF2B5EF4-FFF2-40B4-BE49-F238E27FC236}">
                <a16:creationId xmlns:a16="http://schemas.microsoft.com/office/drawing/2014/main" id="{DB4DAB46-2C8B-4537-9F62-4AAB98CBA2FE}"/>
              </a:ext>
            </a:extLst>
          </p:cNvPr>
          <p:cNvGraphicFramePr>
            <a:graphicFrameLocks noGrp="1"/>
          </p:cNvGraphicFramePr>
          <p:nvPr>
            <p:extLst>
              <p:ext uri="{D42A27DB-BD31-4B8C-83A1-F6EECF244321}">
                <p14:modId xmlns:p14="http://schemas.microsoft.com/office/powerpoint/2010/main" val="3919423631"/>
              </p:ext>
            </p:extLst>
          </p:nvPr>
        </p:nvGraphicFramePr>
        <p:xfrm>
          <a:off x="415637" y="864877"/>
          <a:ext cx="9734201" cy="5748706"/>
        </p:xfrm>
        <a:graphic>
          <a:graphicData uri="http://schemas.openxmlformats.org/drawingml/2006/table">
            <a:tbl>
              <a:tblPr/>
              <a:tblGrid>
                <a:gridCol w="1149708">
                  <a:extLst>
                    <a:ext uri="{9D8B030D-6E8A-4147-A177-3AD203B41FA5}">
                      <a16:colId xmlns:a16="http://schemas.microsoft.com/office/drawing/2014/main" val="3364868450"/>
                    </a:ext>
                  </a:extLst>
                </a:gridCol>
                <a:gridCol w="1016399">
                  <a:extLst>
                    <a:ext uri="{9D8B030D-6E8A-4147-A177-3AD203B41FA5}">
                      <a16:colId xmlns:a16="http://schemas.microsoft.com/office/drawing/2014/main" val="4130722292"/>
                    </a:ext>
                  </a:extLst>
                </a:gridCol>
                <a:gridCol w="768285">
                  <a:extLst>
                    <a:ext uri="{9D8B030D-6E8A-4147-A177-3AD203B41FA5}">
                      <a16:colId xmlns:a16="http://schemas.microsoft.com/office/drawing/2014/main" val="1575711352"/>
                    </a:ext>
                  </a:extLst>
                </a:gridCol>
                <a:gridCol w="700879">
                  <a:extLst>
                    <a:ext uri="{9D8B030D-6E8A-4147-A177-3AD203B41FA5}">
                      <a16:colId xmlns:a16="http://schemas.microsoft.com/office/drawing/2014/main" val="4026200168"/>
                    </a:ext>
                  </a:extLst>
                </a:gridCol>
                <a:gridCol w="854070">
                  <a:extLst>
                    <a:ext uri="{9D8B030D-6E8A-4147-A177-3AD203B41FA5}">
                      <a16:colId xmlns:a16="http://schemas.microsoft.com/office/drawing/2014/main" val="115465276"/>
                    </a:ext>
                  </a:extLst>
                </a:gridCol>
                <a:gridCol w="1138758">
                  <a:extLst>
                    <a:ext uri="{9D8B030D-6E8A-4147-A177-3AD203B41FA5}">
                      <a16:colId xmlns:a16="http://schemas.microsoft.com/office/drawing/2014/main" val="1346808221"/>
                    </a:ext>
                  </a:extLst>
                </a:gridCol>
                <a:gridCol w="1051162">
                  <a:extLst>
                    <a:ext uri="{9D8B030D-6E8A-4147-A177-3AD203B41FA5}">
                      <a16:colId xmlns:a16="http://schemas.microsoft.com/office/drawing/2014/main" val="1718953315"/>
                    </a:ext>
                  </a:extLst>
                </a:gridCol>
                <a:gridCol w="886918">
                  <a:extLst>
                    <a:ext uri="{9D8B030D-6E8A-4147-A177-3AD203B41FA5}">
                      <a16:colId xmlns:a16="http://schemas.microsoft.com/office/drawing/2014/main" val="4243273232"/>
                    </a:ext>
                  </a:extLst>
                </a:gridCol>
                <a:gridCol w="1368701">
                  <a:extLst>
                    <a:ext uri="{9D8B030D-6E8A-4147-A177-3AD203B41FA5}">
                      <a16:colId xmlns:a16="http://schemas.microsoft.com/office/drawing/2014/main" val="3217619879"/>
                    </a:ext>
                  </a:extLst>
                </a:gridCol>
                <a:gridCol w="799321">
                  <a:extLst>
                    <a:ext uri="{9D8B030D-6E8A-4147-A177-3AD203B41FA5}">
                      <a16:colId xmlns:a16="http://schemas.microsoft.com/office/drawing/2014/main" val="4024293515"/>
                    </a:ext>
                  </a:extLst>
                </a:gridCol>
              </a:tblGrid>
              <a:tr h="176991">
                <a:tc rowSpan="3">
                  <a:txBody>
                    <a:bodyPr/>
                    <a:lstStyle/>
                    <a:p>
                      <a:pPr algn="ctr" fontAlgn="ctr"/>
                      <a:r>
                        <a:rPr lang="en-US" sz="1200" b="1" i="0" u="none" strike="noStrike" dirty="0">
                          <a:solidFill>
                            <a:srgbClr val="FFFFFF"/>
                          </a:solidFill>
                          <a:effectLst/>
                          <a:latin typeface="Calibri" panose="020F0502020204030204" pitchFamily="34" charset="0"/>
                        </a:rPr>
                        <a:t>Name</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rowSpan="3">
                  <a:txBody>
                    <a:bodyPr/>
                    <a:lstStyle/>
                    <a:p>
                      <a:pPr algn="ctr" fontAlgn="ctr"/>
                      <a:r>
                        <a:rPr lang="en-US" sz="1200" b="1" i="0" u="none" strike="noStrike" dirty="0">
                          <a:solidFill>
                            <a:srgbClr val="FFFFFF"/>
                          </a:solidFill>
                          <a:effectLst/>
                          <a:latin typeface="Calibri" panose="020F0502020204030204" pitchFamily="34" charset="0"/>
                        </a:rPr>
                        <a:t>Organization</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gridSpan="8">
                  <a:txBody>
                    <a:bodyPr/>
                    <a:lstStyle/>
                    <a:p>
                      <a:pPr algn="ctr" fontAlgn="ctr"/>
                      <a:r>
                        <a:rPr lang="en-US" sz="1200" b="1" i="0" u="none" strike="noStrike" dirty="0">
                          <a:solidFill>
                            <a:srgbClr val="000000"/>
                          </a:solidFill>
                          <a:effectLst/>
                          <a:latin typeface="Calibri" panose="020F0502020204030204" pitchFamily="34" charset="0"/>
                        </a:rPr>
                        <a:t>Key  Information</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lnL w="1270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lnL w="12700" cap="flat" cmpd="sng" algn="ctr">
                      <a:solidFill>
                        <a:srgbClr val="000000"/>
                      </a:solidFill>
                      <a:prstDash val="solid"/>
                      <a:round/>
                      <a:headEnd type="none" w="med" len="med"/>
                      <a:tailEnd type="none" w="med" len="med"/>
                    </a:lnL>
                  </a:tcPr>
                </a:tc>
                <a:tc hMerge="1">
                  <a:txBody>
                    <a:bodyPr/>
                    <a:lstStyle/>
                    <a:p>
                      <a:endParaRPr lang="en-US"/>
                    </a:p>
                  </a:txBody>
                  <a:tcPr/>
                </a:tc>
                <a:extLst>
                  <a:ext uri="{0D108BD9-81ED-4DB2-BD59-A6C34878D82A}">
                    <a16:rowId xmlns:a16="http://schemas.microsoft.com/office/drawing/2014/main" val="3994617461"/>
                  </a:ext>
                </a:extLst>
              </a:tr>
              <a:tr h="336284">
                <a:tc vMerge="1">
                  <a:txBody>
                    <a:bodyPr/>
                    <a:lstStyle/>
                    <a:p>
                      <a:endParaRPr lang="en-US"/>
                    </a:p>
                  </a:txBody>
                  <a:tcPr>
                    <a:lnT w="12700" cap="flat" cmpd="sng" algn="ctr">
                      <a:solidFill>
                        <a:schemeClr val="tx1"/>
                      </a:solidFill>
                      <a:prstDash val="solid"/>
                      <a:round/>
                      <a:headEnd type="none" w="med" len="med"/>
                      <a:tailEnd type="none" w="med" len="med"/>
                    </a:lnT>
                  </a:tcPr>
                </a:tc>
                <a:tc vMerge="1">
                  <a:txBody>
                    <a:bodyPr/>
                    <a:lstStyle/>
                    <a:p>
                      <a:endParaRPr lang="en-US"/>
                    </a:p>
                  </a:txBody>
                  <a:tcPr>
                    <a:lnT w="12700" cap="flat" cmpd="sng" algn="ctr">
                      <a:solidFill>
                        <a:schemeClr val="tx1"/>
                      </a:solidFill>
                      <a:prstDash val="solid"/>
                      <a:round/>
                      <a:headEnd type="none" w="med" len="med"/>
                      <a:tailEnd type="none" w="med" len="med"/>
                    </a:lnT>
                  </a:tcPr>
                </a:tc>
                <a:tc rowSpan="2">
                  <a:txBody>
                    <a:bodyPr/>
                    <a:lstStyle/>
                    <a:p>
                      <a:pPr algn="ctr" fontAlgn="ctr"/>
                      <a:r>
                        <a:rPr lang="en-US" sz="1200" b="1" i="0" u="none" strike="noStrike" dirty="0">
                          <a:solidFill>
                            <a:srgbClr val="000000"/>
                          </a:solidFill>
                          <a:effectLst/>
                          <a:latin typeface="Calibri" panose="020F0502020204030204" pitchFamily="34" charset="0"/>
                        </a:rPr>
                        <a:t>Internal RSD Correction Method</a:t>
                      </a:r>
                    </a:p>
                  </a:txBody>
                  <a:tcPr marL="5543" marR="5543" marT="554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tc gridSpan="2">
                  <a:txBody>
                    <a:bodyPr/>
                    <a:lstStyle/>
                    <a:p>
                      <a:pPr algn="ctr" fontAlgn="ctr"/>
                      <a:r>
                        <a:rPr lang="en-US" sz="1400" b="1" i="0" u="none" strike="noStrike">
                          <a:solidFill>
                            <a:srgbClr val="000000"/>
                          </a:solidFill>
                          <a:effectLst/>
                          <a:latin typeface="Calibri" panose="020F0502020204030204" pitchFamily="34" charset="0"/>
                        </a:rPr>
                        <a:t>Tower Distortion Filtering</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tc hMerge="1">
                  <a:txBody>
                    <a:bodyPr/>
                    <a:lstStyle/>
                    <a:p>
                      <a:endParaRPr lang="en-US"/>
                    </a:p>
                  </a:txBody>
                  <a:tcPr/>
                </a:tc>
                <a:tc rowSpan="2">
                  <a:txBody>
                    <a:bodyPr/>
                    <a:lstStyle/>
                    <a:p>
                      <a:pPr algn="ctr" fontAlgn="ctr"/>
                      <a:r>
                        <a:rPr lang="en-US" sz="1200" b="1" i="0" u="none" strike="noStrike">
                          <a:solidFill>
                            <a:srgbClr val="000000"/>
                          </a:solidFill>
                          <a:effectLst/>
                          <a:latin typeface="Calibri" panose="020F0502020204030204" pitchFamily="34" charset="0"/>
                        </a:rPr>
                        <a:t># of Project Datasets</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tc rowSpan="2">
                  <a:txBody>
                    <a:bodyPr/>
                    <a:lstStyle/>
                    <a:p>
                      <a:pPr algn="ctr" fontAlgn="ctr"/>
                      <a:r>
                        <a:rPr lang="en-US" sz="1200" b="1" i="0" u="none" strike="noStrike">
                          <a:solidFill>
                            <a:srgbClr val="000000"/>
                          </a:solidFill>
                          <a:effectLst/>
                          <a:latin typeface="Calibri" panose="020F0502020204030204" pitchFamily="34" charset="0"/>
                        </a:rPr>
                        <a:t>Terrain</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tc rowSpan="2">
                  <a:txBody>
                    <a:bodyPr/>
                    <a:lstStyle/>
                    <a:p>
                      <a:pPr algn="ctr" fontAlgn="ctr"/>
                      <a:r>
                        <a:rPr lang="en-US" sz="1200" b="1" i="0" u="none" strike="noStrike" dirty="0">
                          <a:solidFill>
                            <a:srgbClr val="000000"/>
                          </a:solidFill>
                          <a:effectLst/>
                          <a:latin typeface="Calibri" panose="020F0502020204030204" pitchFamily="34" charset="0"/>
                        </a:rPr>
                        <a:t>Season</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tc rowSpan="2">
                  <a:txBody>
                    <a:bodyPr/>
                    <a:lstStyle/>
                    <a:p>
                      <a:pPr algn="ctr" fontAlgn="ctr"/>
                      <a:r>
                        <a:rPr lang="en-US" sz="1200" b="1" i="0" u="none" strike="noStrike">
                          <a:solidFill>
                            <a:srgbClr val="000000"/>
                          </a:solidFill>
                          <a:effectLst/>
                          <a:latin typeface="Calibri" panose="020F0502020204030204" pitchFamily="34" charset="0"/>
                        </a:rPr>
                        <a:t>Available Wind Sensors</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tc rowSpan="2">
                  <a:txBody>
                    <a:bodyPr/>
                    <a:lstStyle/>
                    <a:p>
                      <a:pPr algn="ctr" fontAlgn="ctr"/>
                      <a:r>
                        <a:rPr lang="en-US" sz="1200" b="1" i="0" u="none" strike="noStrike">
                          <a:solidFill>
                            <a:srgbClr val="000000"/>
                          </a:solidFill>
                          <a:effectLst/>
                          <a:latin typeface="Calibri" panose="020F0502020204030204" pitchFamily="34" charset="0"/>
                        </a:rPr>
                        <a:t>Heights</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extLst>
                  <a:ext uri="{0D108BD9-81ED-4DB2-BD59-A6C34878D82A}">
                    <a16:rowId xmlns:a16="http://schemas.microsoft.com/office/drawing/2014/main" val="31250786"/>
                  </a:ext>
                </a:extLst>
              </a:tr>
              <a:tr h="409739">
                <a:tc vMerge="1">
                  <a:txBody>
                    <a:bodyPr/>
                    <a:lstStyle/>
                    <a:p>
                      <a:endParaRPr lang="en-US"/>
                    </a:p>
                  </a:txBody>
                  <a:tcPr/>
                </a:tc>
                <a:tc vMerge="1">
                  <a:txBody>
                    <a:bodyPr/>
                    <a:lstStyle/>
                    <a:p>
                      <a:endParaRPr lang="en-US"/>
                    </a:p>
                  </a:txBody>
                  <a:tcPr/>
                </a:tc>
                <a:tc vMerge="1">
                  <a:txBody>
                    <a:bodyPr/>
                    <a:lstStyle/>
                    <a:p>
                      <a:endParaRPr lang="en-US"/>
                    </a:p>
                  </a:txBody>
                  <a:tcPr>
                    <a:lnT w="12700" cap="flat" cmpd="sng" algn="ctr">
                      <a:solidFill>
                        <a:schemeClr val="tx1"/>
                      </a:solidFill>
                      <a:prstDash val="solid"/>
                      <a:round/>
                      <a:headEnd type="none" w="med" len="med"/>
                      <a:tailEnd type="none" w="med" len="med"/>
                    </a:lnT>
                  </a:tcPr>
                </a:tc>
                <a:tc>
                  <a:txBody>
                    <a:bodyPr/>
                    <a:lstStyle/>
                    <a:p>
                      <a:pPr algn="ctr" fontAlgn="ctr"/>
                      <a:r>
                        <a:rPr lang="en-US" sz="1200" b="1" i="0" u="none" strike="noStrike" dirty="0">
                          <a:solidFill>
                            <a:srgbClr val="000000"/>
                          </a:solidFill>
                          <a:effectLst/>
                          <a:latin typeface="Calibri" panose="020F0502020204030204" pitchFamily="34" charset="0"/>
                        </a:rPr>
                        <a:t>Method 1</a:t>
                      </a:r>
                    </a:p>
                  </a:txBody>
                  <a:tcPr marL="5543" marR="5543" marT="554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tc>
                  <a:txBody>
                    <a:bodyPr/>
                    <a:lstStyle/>
                    <a:p>
                      <a:pPr algn="ctr" fontAlgn="ctr"/>
                      <a:r>
                        <a:rPr lang="en-US" sz="1200" b="1" i="0" u="none" strike="noStrike" dirty="0">
                          <a:solidFill>
                            <a:srgbClr val="000000"/>
                          </a:solidFill>
                          <a:effectLst/>
                          <a:latin typeface="Calibri" panose="020F0502020204030204" pitchFamily="34" charset="0"/>
                        </a:rPr>
                        <a:t>Method 2</a:t>
                      </a:r>
                    </a:p>
                  </a:txBody>
                  <a:tcPr marL="5543" marR="5543" marT="554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A6A6"/>
                    </a:solidFill>
                  </a:tcPr>
                </a:tc>
                <a:tc v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vMerge="1">
                  <a:txBody>
                    <a:bodyPr/>
                    <a:lstStyle/>
                    <a:p>
                      <a:endParaRPr lang="en-US"/>
                    </a:p>
                  </a:txBody>
                  <a:tcPr>
                    <a:lnT w="12700" cap="flat" cmpd="sng" algn="ctr">
                      <a:solidFill>
                        <a:schemeClr val="tx1"/>
                      </a:solidFill>
                      <a:prstDash val="solid"/>
                      <a:round/>
                      <a:headEnd type="none" w="med" len="med"/>
                      <a:tailEnd type="none" w="med" len="med"/>
                    </a:lnT>
                  </a:tcPr>
                </a:tc>
                <a:tc vMerge="1">
                  <a:txBody>
                    <a:bodyPr/>
                    <a:lstStyle/>
                    <a:p>
                      <a:endParaRPr lang="en-US"/>
                    </a:p>
                  </a:txBody>
                  <a:tcPr>
                    <a:lnT w="12700" cap="flat" cmpd="sng" algn="ctr">
                      <a:solidFill>
                        <a:schemeClr val="tx1"/>
                      </a:solidFill>
                      <a:prstDash val="solid"/>
                      <a:round/>
                      <a:headEnd type="none" w="med" len="med"/>
                      <a:tailEnd type="none" w="med" len="med"/>
                    </a:lnT>
                  </a:tcPr>
                </a:tc>
                <a:tc vMerge="1">
                  <a:txBody>
                    <a:bodyPr/>
                    <a:lstStyle/>
                    <a:p>
                      <a:endParaRPr lang="en-US"/>
                    </a:p>
                  </a:txBody>
                  <a:tcPr>
                    <a:lnT w="12700" cap="flat" cmpd="sng" algn="ctr">
                      <a:solidFill>
                        <a:schemeClr val="tx1"/>
                      </a:solidFill>
                      <a:prstDash val="solid"/>
                      <a:round/>
                      <a:headEnd type="none" w="med" len="med"/>
                      <a:tailEnd type="none" w="med" len="med"/>
                    </a:lnT>
                  </a:tcPr>
                </a:tc>
                <a:tc vMerge="1">
                  <a:txBody>
                    <a:bodyPr/>
                    <a:lstStyle/>
                    <a:p>
                      <a:endParaRPr lang="en-US"/>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970239998"/>
                  </a:ext>
                </a:extLst>
              </a:tr>
              <a:tr h="468965">
                <a:tc>
                  <a:txBody>
                    <a:bodyPr/>
                    <a:lstStyle/>
                    <a:p>
                      <a:pPr algn="ctr" fontAlgn="ctr"/>
                      <a:r>
                        <a:rPr lang="en-US" sz="1050" b="0" i="0" u="none" strike="noStrike" dirty="0">
                          <a:solidFill>
                            <a:schemeClr val="tx1"/>
                          </a:solidFill>
                          <a:effectLst/>
                          <a:latin typeface="Calibri" panose="020F0502020204030204" pitchFamily="34" charset="0"/>
                        </a:rPr>
                        <a:t>Zach Parker</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1050" b="0" i="0" u="none" strike="noStrike" dirty="0">
                          <a:solidFill>
                            <a:schemeClr val="tx1"/>
                          </a:solidFill>
                          <a:effectLst/>
                          <a:latin typeface="Calibri" panose="020F0502020204030204" pitchFamily="34" charset="0"/>
                        </a:rPr>
                        <a:t>Nordex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endParaRPr lang="en-US" sz="1000" b="0" i="0" u="none" strike="noStrike" dirty="0">
                        <a:solidFill>
                          <a:schemeClr val="tx1"/>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1000" b="0" i="0" u="none" strike="noStrike" dirty="0">
                          <a:solidFill>
                            <a:schemeClr val="tx1"/>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endParaRPr lang="en-US" sz="1000" b="0" i="0" u="none" strike="noStrike" dirty="0">
                        <a:solidFill>
                          <a:schemeClr val="tx1"/>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1050" b="0" i="0" u="none" strike="noStrike" dirty="0">
                          <a:solidFill>
                            <a:schemeClr val="tx1"/>
                          </a:solidFill>
                          <a:effectLst/>
                          <a:latin typeface="Calibri" panose="020F0502020204030204" pitchFamily="34" charset="0"/>
                        </a:rPr>
                        <a:t>2</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endParaRPr lang="en-US" sz="1050" b="0" i="0" u="none" strike="noStrike" dirty="0">
                        <a:solidFill>
                          <a:schemeClr val="tx1"/>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endParaRPr lang="en-US" sz="1050" b="0" i="0" u="none" strike="noStrike" dirty="0">
                        <a:solidFill>
                          <a:schemeClr val="tx1"/>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1000" b="0" i="0" u="none" strike="noStrike" dirty="0" err="1">
                          <a:solidFill>
                            <a:schemeClr val="tx1"/>
                          </a:solidFill>
                          <a:effectLst/>
                          <a:latin typeface="Calibri" panose="020F0502020204030204" pitchFamily="34" charset="0"/>
                        </a:rPr>
                        <a:t>Windcube</a:t>
                      </a:r>
                      <a:r>
                        <a:rPr lang="en-US" sz="1000" b="0" i="0" u="none" strike="noStrike" dirty="0">
                          <a:solidFill>
                            <a:schemeClr val="tx1"/>
                          </a:solidFill>
                          <a:effectLst/>
                          <a:latin typeface="Calibri" panose="020F0502020204030204" pitchFamily="34" charset="0"/>
                        </a:rPr>
                        <a:t> V2, Triton </a:t>
                      </a:r>
                      <a:r>
                        <a:rPr lang="en-US" sz="1000" b="0" i="0" u="none" strike="noStrike" dirty="0" err="1">
                          <a:solidFill>
                            <a:schemeClr val="tx1"/>
                          </a:solidFill>
                          <a:effectLst/>
                          <a:latin typeface="Calibri" panose="020F0502020204030204" pitchFamily="34" charset="0"/>
                        </a:rPr>
                        <a:t>Sodar</a:t>
                      </a:r>
                      <a:r>
                        <a:rPr lang="en-US" sz="1000" b="0" i="0" u="none" strike="noStrike" dirty="0">
                          <a:solidFill>
                            <a:schemeClr val="tx1"/>
                          </a:solidFill>
                          <a:effectLst/>
                          <a:latin typeface="Calibri" panose="020F0502020204030204" pitchFamily="34" charset="0"/>
                        </a:rPr>
                        <a:t>,  </a:t>
                      </a:r>
                      <a:r>
                        <a:rPr lang="en-US" sz="1000" b="0" i="0" u="none" strike="noStrike" dirty="0" err="1">
                          <a:solidFill>
                            <a:schemeClr val="tx1"/>
                          </a:solidFill>
                          <a:effectLst/>
                          <a:latin typeface="Calibri" panose="020F0502020204030204" pitchFamily="34" charset="0"/>
                        </a:rPr>
                        <a:t>Thies</a:t>
                      </a:r>
                      <a:r>
                        <a:rPr lang="en-US" sz="1000" b="0" i="0" u="none" strike="noStrike" dirty="0">
                          <a:solidFill>
                            <a:schemeClr val="tx1"/>
                          </a:solidFill>
                          <a:effectLst/>
                          <a:latin typeface="Calibri" panose="020F0502020204030204" pitchFamily="34" charset="0"/>
                        </a:rPr>
                        <a:t> (Ref &amp; </a:t>
                      </a:r>
                      <a:r>
                        <a:rPr lang="en-US" sz="1000" b="0" i="0" u="none" strike="noStrike" dirty="0" err="1">
                          <a:solidFill>
                            <a:schemeClr val="tx1"/>
                          </a:solidFill>
                          <a:effectLst/>
                          <a:latin typeface="Calibri" panose="020F0502020204030204" pitchFamily="34" charset="0"/>
                        </a:rPr>
                        <a:t>Ane</a:t>
                      </a:r>
                      <a:r>
                        <a:rPr lang="en-US" sz="1000" b="0" i="0" u="none" strike="noStrike" dirty="0">
                          <a:solidFill>
                            <a:schemeClr val="tx1"/>
                          </a:solidFill>
                          <a:effectLst/>
                          <a:latin typeface="Calibri" panose="020F0502020204030204" pitchFamily="34" charset="0"/>
                        </a:rPr>
                        <a:t> 2), </a:t>
                      </a:r>
                      <a:r>
                        <a:rPr lang="en-US" sz="1000" b="0" i="0" u="none" strike="noStrike" dirty="0" err="1">
                          <a:solidFill>
                            <a:schemeClr val="tx1"/>
                          </a:solidFill>
                          <a:effectLst/>
                          <a:latin typeface="Calibri" panose="020F0502020204030204" pitchFamily="34" charset="0"/>
                        </a:rPr>
                        <a:t>WindSensor</a:t>
                      </a:r>
                      <a:r>
                        <a:rPr lang="en-US" sz="1000" b="0" i="0" u="none" strike="noStrike" dirty="0">
                          <a:solidFill>
                            <a:schemeClr val="tx1"/>
                          </a:solidFill>
                          <a:effectLst/>
                          <a:latin typeface="Calibri" panose="020F0502020204030204" pitchFamily="34" charset="0"/>
                        </a:rPr>
                        <a:t> (Ref),  NRG #40</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1000" b="0" i="0" u="none" strike="noStrike" dirty="0">
                          <a:solidFill>
                            <a:schemeClr val="tx1"/>
                          </a:solidFill>
                          <a:effectLst/>
                          <a:latin typeface="Calibri" panose="020F0502020204030204" pitchFamily="34" charset="0"/>
                        </a:rPr>
                        <a:t>99m, 60m</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281191158"/>
                  </a:ext>
                </a:extLst>
              </a:tr>
              <a:tr h="468965">
                <a:tc>
                  <a:txBody>
                    <a:bodyPr/>
                    <a:lstStyle/>
                    <a:p>
                      <a:pPr algn="ctr" fontAlgn="ctr"/>
                      <a:r>
                        <a:rPr lang="en-US" sz="1050" b="0" i="0" u="none" strike="noStrike" dirty="0">
                          <a:solidFill>
                            <a:srgbClr val="000000"/>
                          </a:solidFill>
                          <a:effectLst/>
                          <a:latin typeface="Calibri" panose="020F0502020204030204" pitchFamily="34" charset="0"/>
                        </a:rPr>
                        <a:t>Luke Simmons</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50" b="0" i="0" u="none" strike="noStrike" dirty="0">
                          <a:solidFill>
                            <a:srgbClr val="000000"/>
                          </a:solidFill>
                          <a:effectLst/>
                          <a:latin typeface="Calibri" panose="020F0502020204030204" pitchFamily="34" charset="0"/>
                        </a:rPr>
                        <a:t>DNV GL</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00" b="0" i="0" u="none" strike="noStrike" dirty="0">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00" b="0" i="0" u="none" strike="noStrike" dirty="0">
                          <a:solidFill>
                            <a:srgbClr val="000000"/>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00" b="0" i="0" u="none" strike="noStrike" dirty="0">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50" b="0" i="0" u="none" strike="noStrike" dirty="0">
                          <a:solidFill>
                            <a:srgbClr val="000000"/>
                          </a:solidFill>
                          <a:effectLst/>
                          <a:latin typeface="Calibri" panose="020F0502020204030204" pitchFamily="34" charset="0"/>
                        </a:rPr>
                        <a:t>5</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50" b="0" i="0" u="none" strike="noStrike" dirty="0">
                          <a:solidFill>
                            <a:srgbClr val="000000"/>
                          </a:solidFill>
                          <a:effectLst/>
                          <a:latin typeface="Calibri" panose="020F0502020204030204" pitchFamily="34" charset="0"/>
                        </a:rPr>
                        <a:t>Simple</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50" b="0" i="0" u="none" strike="noStrike" dirty="0">
                          <a:solidFill>
                            <a:srgbClr val="000000"/>
                          </a:solidFill>
                          <a:effectLst/>
                          <a:latin typeface="Calibri" panose="020F0502020204030204" pitchFamily="34" charset="0"/>
                        </a:rPr>
                        <a:t>Winter, Spring, Summer, Fall</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00" b="0" i="0" u="none" strike="noStrike" dirty="0">
                          <a:solidFill>
                            <a:srgbClr val="000000"/>
                          </a:solidFill>
                          <a:effectLst/>
                          <a:latin typeface="Calibri" panose="020F0502020204030204" pitchFamily="34" charset="0"/>
                        </a:rPr>
                        <a:t>Zephir300, </a:t>
                      </a:r>
                      <a:r>
                        <a:rPr lang="en-US" sz="1000" b="0" i="0" u="none" strike="noStrike" dirty="0" err="1">
                          <a:solidFill>
                            <a:srgbClr val="000000"/>
                          </a:solidFill>
                          <a:effectLst/>
                          <a:latin typeface="Calibri" panose="020F0502020204030204" pitchFamily="34" charset="0"/>
                        </a:rPr>
                        <a:t>Windcube</a:t>
                      </a:r>
                      <a:r>
                        <a:rPr lang="en-US" sz="1000" b="0" i="0" u="none" strike="noStrike" dirty="0">
                          <a:solidFill>
                            <a:srgbClr val="000000"/>
                          </a:solidFill>
                          <a:effectLst/>
                          <a:latin typeface="Calibri" panose="020F0502020204030204" pitchFamily="34" charset="0"/>
                        </a:rPr>
                        <a:t> V2, Triton </a:t>
                      </a:r>
                      <a:r>
                        <a:rPr lang="en-US" sz="1000" b="0" i="0" u="none" strike="noStrike" dirty="0" err="1">
                          <a:solidFill>
                            <a:srgbClr val="000000"/>
                          </a:solidFill>
                          <a:effectLst/>
                          <a:latin typeface="Calibri" panose="020F0502020204030204" pitchFamily="34" charset="0"/>
                        </a:rPr>
                        <a:t>Sodar</a:t>
                      </a:r>
                      <a:r>
                        <a:rPr lang="en-US" sz="1000" b="0" i="0" u="none" strike="noStrike" dirty="0">
                          <a:solidFill>
                            <a:srgbClr val="000000"/>
                          </a:solidFill>
                          <a:effectLst/>
                          <a:latin typeface="Calibri" panose="020F0502020204030204" pitchFamily="34" charset="0"/>
                        </a:rPr>
                        <a:t>, </a:t>
                      </a:r>
                      <a:r>
                        <a:rPr lang="en-US" sz="1000" b="0" i="0" u="none" strike="noStrike" dirty="0" err="1">
                          <a:solidFill>
                            <a:srgbClr val="000000"/>
                          </a:solidFill>
                          <a:effectLst/>
                          <a:latin typeface="Calibri" panose="020F0502020204030204" pitchFamily="34" charset="0"/>
                        </a:rPr>
                        <a:t>Thies</a:t>
                      </a:r>
                      <a:r>
                        <a:rPr lang="en-US" sz="1000" b="0" i="0" u="none" strike="noStrike" dirty="0">
                          <a:solidFill>
                            <a:srgbClr val="000000"/>
                          </a:solidFill>
                          <a:effectLst/>
                          <a:latin typeface="Calibri" panose="020F0502020204030204" pitchFamily="34" charset="0"/>
                        </a:rPr>
                        <a:t>, </a:t>
                      </a:r>
                      <a:r>
                        <a:rPr lang="en-US" sz="1000" b="0" i="0" u="none" strike="noStrike" dirty="0" err="1">
                          <a:solidFill>
                            <a:srgbClr val="000000"/>
                          </a:solidFill>
                          <a:effectLst/>
                          <a:latin typeface="Calibri" panose="020F0502020204030204" pitchFamily="34" charset="0"/>
                        </a:rPr>
                        <a:t>WindSensor</a:t>
                      </a:r>
                      <a:endParaRPr lang="en-US" sz="1000" b="0" i="0" u="none" strike="noStrike" dirty="0">
                        <a:solidFill>
                          <a:srgbClr val="000000"/>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00" b="0" i="0" u="none" strike="noStrike" dirty="0">
                          <a:solidFill>
                            <a:srgbClr val="000000"/>
                          </a:solidFill>
                          <a:effectLst/>
                          <a:latin typeface="Calibri" panose="020F0502020204030204" pitchFamily="34" charset="0"/>
                        </a:rPr>
                        <a:t>80m, 90m, 93m</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38958633"/>
                  </a:ext>
                </a:extLst>
              </a:tr>
              <a:tr h="468965">
                <a:tc>
                  <a:txBody>
                    <a:bodyPr/>
                    <a:lstStyle/>
                    <a:p>
                      <a:pPr algn="ctr" fontAlgn="ctr"/>
                      <a:r>
                        <a:rPr lang="en-US" sz="1050" b="0" i="0" u="none" strike="noStrike" dirty="0">
                          <a:solidFill>
                            <a:srgbClr val="000000"/>
                          </a:solidFill>
                          <a:effectLst/>
                          <a:latin typeface="Calibri" panose="020F0502020204030204" pitchFamily="34" charset="0"/>
                        </a:rPr>
                        <a:t>Dale Apgar</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50" b="0" i="0" u="none" strike="noStrike" dirty="0">
                          <a:solidFill>
                            <a:srgbClr val="000000"/>
                          </a:solidFill>
                          <a:effectLst/>
                          <a:latin typeface="Calibri" panose="020F0502020204030204" pitchFamily="34" charset="0"/>
                        </a:rPr>
                        <a:t>GE</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endParaRPr lang="en-US" sz="1000" b="0" i="0" u="none" strike="noStrike" dirty="0">
                        <a:solidFill>
                          <a:srgbClr val="000000"/>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00" b="0" i="0" u="none" strike="noStrike" dirty="0">
                          <a:solidFill>
                            <a:srgbClr val="000000"/>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00" b="0" i="0" u="none" strike="noStrike" dirty="0">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50" b="0" i="0" u="none" strike="noStrike" dirty="0">
                          <a:solidFill>
                            <a:srgbClr val="000000"/>
                          </a:solidFill>
                          <a:effectLst/>
                          <a:latin typeface="Calibri" panose="020F0502020204030204" pitchFamily="34" charset="0"/>
                        </a:rPr>
                        <a:t>5</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50" b="0" i="0" u="none" strike="noStrike" dirty="0">
                          <a:solidFill>
                            <a:srgbClr val="000000"/>
                          </a:solidFill>
                          <a:effectLst/>
                          <a:latin typeface="Calibri" panose="020F0502020204030204" pitchFamily="34" charset="0"/>
                        </a:rPr>
                        <a:t>Simple, Moderate</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50" b="0" i="0" u="none" strike="noStrike" dirty="0">
                          <a:solidFill>
                            <a:srgbClr val="000000"/>
                          </a:solidFill>
                          <a:effectLst/>
                          <a:latin typeface="Calibri" panose="020F0502020204030204" pitchFamily="34" charset="0"/>
                        </a:rPr>
                        <a:t>Winter, Spring, Summer, Fall</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00" b="0" i="0" u="none" strike="noStrike" dirty="0" err="1">
                          <a:solidFill>
                            <a:srgbClr val="000000"/>
                          </a:solidFill>
                          <a:effectLst/>
                          <a:latin typeface="Calibri" panose="020F0502020204030204" pitchFamily="34" charset="0"/>
                        </a:rPr>
                        <a:t>Windcube</a:t>
                      </a:r>
                      <a:r>
                        <a:rPr lang="en-US" sz="1000" b="0" i="0" u="none" strike="noStrike" dirty="0">
                          <a:solidFill>
                            <a:srgbClr val="000000"/>
                          </a:solidFill>
                          <a:effectLst/>
                          <a:latin typeface="Calibri" panose="020F0502020204030204" pitchFamily="34" charset="0"/>
                        </a:rPr>
                        <a:t> V2, </a:t>
                      </a:r>
                      <a:r>
                        <a:rPr lang="en-US" sz="1000" b="0" i="0" u="none" strike="noStrike" dirty="0" err="1">
                          <a:solidFill>
                            <a:srgbClr val="000000"/>
                          </a:solidFill>
                          <a:effectLst/>
                          <a:latin typeface="Calibri" panose="020F0502020204030204" pitchFamily="34" charset="0"/>
                        </a:rPr>
                        <a:t>WindSensor</a:t>
                      </a:r>
                      <a:r>
                        <a:rPr lang="en-US" sz="1000" b="0" i="0" u="none" strike="noStrike" dirty="0">
                          <a:solidFill>
                            <a:srgbClr val="000000"/>
                          </a:solidFill>
                          <a:effectLst/>
                          <a:latin typeface="Calibri" panose="020F0502020204030204" pitchFamily="34" charset="0"/>
                        </a:rPr>
                        <a:t>, </a:t>
                      </a:r>
                      <a:r>
                        <a:rPr lang="en-US" sz="1000" b="0" i="0" u="none" strike="noStrike" dirty="0" err="1">
                          <a:solidFill>
                            <a:srgbClr val="000000"/>
                          </a:solidFill>
                          <a:effectLst/>
                          <a:latin typeface="Calibri" panose="020F0502020204030204" pitchFamily="34" charset="0"/>
                        </a:rPr>
                        <a:t>Thies</a:t>
                      </a:r>
                      <a:r>
                        <a:rPr lang="en-US" sz="1000" b="0" i="0" u="none" strike="noStrike" dirty="0">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fontAlgn="ctr"/>
                      <a:r>
                        <a:rPr lang="en-US" sz="1000" b="0" i="0" u="none" strike="noStrike" dirty="0">
                          <a:solidFill>
                            <a:srgbClr val="000000"/>
                          </a:solidFill>
                          <a:effectLst/>
                          <a:latin typeface="Calibri" panose="020F0502020204030204" pitchFamily="34" charset="0"/>
                        </a:rPr>
                        <a:t>80m, 97m, 110m, 120m</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90427646"/>
                  </a:ext>
                </a:extLst>
              </a:tr>
              <a:tr h="443851">
                <a:tc>
                  <a:txBody>
                    <a:bodyPr/>
                    <a:lstStyle/>
                    <a:p>
                      <a:pPr algn="ctr" fontAlgn="ctr"/>
                      <a:r>
                        <a:rPr lang="en-US" sz="1050" b="0" i="0" u="none" strike="noStrike" dirty="0">
                          <a:solidFill>
                            <a:srgbClr val="000000"/>
                          </a:solidFill>
                          <a:effectLst/>
                          <a:latin typeface="Calibri" panose="020F0502020204030204" pitchFamily="34" charset="0"/>
                        </a:rPr>
                        <a:t>Alexandra St. Pe</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50" b="0" i="0" u="none" strike="noStrike">
                          <a:solidFill>
                            <a:srgbClr val="000000"/>
                          </a:solidFill>
                          <a:effectLst/>
                          <a:latin typeface="Calibri" panose="020F0502020204030204" pitchFamily="34" charset="0"/>
                        </a:rPr>
                        <a:t>E.ON</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dirty="0">
                          <a:solidFill>
                            <a:srgbClr val="000000"/>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5</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dirty="0">
                          <a:solidFill>
                            <a:srgbClr val="000000"/>
                          </a:solidFill>
                          <a:effectLst/>
                          <a:latin typeface="Calibri" panose="020F0502020204030204" pitchFamily="34" charset="0"/>
                        </a:rPr>
                        <a:t>Simple</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dirty="0">
                          <a:solidFill>
                            <a:srgbClr val="000000"/>
                          </a:solidFill>
                          <a:effectLst/>
                          <a:latin typeface="Calibri" panose="020F0502020204030204" pitchFamily="34" charset="0"/>
                        </a:rPr>
                        <a:t>Summer, Fall, Winter, Spring</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err="1">
                          <a:solidFill>
                            <a:srgbClr val="000000"/>
                          </a:solidFill>
                          <a:effectLst/>
                          <a:latin typeface="Calibri" panose="020F0502020204030204" pitchFamily="34" charset="0"/>
                        </a:rPr>
                        <a:t>Windcube</a:t>
                      </a:r>
                      <a:r>
                        <a:rPr lang="en-US" sz="1000" b="0" i="0" u="none" strike="noStrike" dirty="0">
                          <a:solidFill>
                            <a:srgbClr val="000000"/>
                          </a:solidFill>
                          <a:effectLst/>
                          <a:latin typeface="Calibri" panose="020F0502020204030204" pitchFamily="34" charset="0"/>
                        </a:rPr>
                        <a:t> V2, </a:t>
                      </a:r>
                      <a:r>
                        <a:rPr lang="en-US" sz="1000" b="0" i="0" u="none" strike="noStrike" dirty="0" err="1">
                          <a:solidFill>
                            <a:srgbClr val="000000"/>
                          </a:solidFill>
                          <a:effectLst/>
                          <a:latin typeface="Calibri" panose="020F0502020204030204" pitchFamily="34" charset="0"/>
                        </a:rPr>
                        <a:t>Thies</a:t>
                      </a:r>
                      <a:r>
                        <a:rPr lang="en-US" sz="1000" b="0" i="0" u="none" strike="noStrike" dirty="0">
                          <a:solidFill>
                            <a:srgbClr val="000000"/>
                          </a:solidFill>
                          <a:effectLst/>
                          <a:latin typeface="Calibri" panose="020F0502020204030204" pitchFamily="34" charset="0"/>
                        </a:rPr>
                        <a:t>, </a:t>
                      </a:r>
                      <a:r>
                        <a:rPr lang="en-US" sz="1000" b="0" i="0" u="none" strike="noStrike" dirty="0" err="1">
                          <a:solidFill>
                            <a:srgbClr val="000000"/>
                          </a:solidFill>
                          <a:effectLst/>
                          <a:latin typeface="Calibri" panose="020F0502020204030204" pitchFamily="34" charset="0"/>
                        </a:rPr>
                        <a:t>WindSensor</a:t>
                      </a:r>
                      <a:endParaRPr lang="en-US" sz="1000" b="0" i="0" u="none" strike="noStrike" dirty="0">
                        <a:solidFill>
                          <a:srgbClr val="000000"/>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60m, 80m, 100m</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504956753"/>
                  </a:ext>
                </a:extLst>
              </a:tr>
              <a:tr h="446889">
                <a:tc>
                  <a:txBody>
                    <a:bodyPr/>
                    <a:lstStyle/>
                    <a:p>
                      <a:pPr algn="ctr" fontAlgn="ctr"/>
                      <a:r>
                        <a:rPr lang="en-US" sz="1050" b="0" i="0" u="none" strike="noStrike">
                          <a:solidFill>
                            <a:srgbClr val="000000"/>
                          </a:solidFill>
                          <a:effectLst/>
                          <a:latin typeface="Calibri" panose="020F0502020204030204" pitchFamily="34" charset="0"/>
                        </a:rPr>
                        <a:t>Matthew Kennedy - Chevalier </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50" b="0" i="0" u="none" strike="noStrike">
                          <a:solidFill>
                            <a:srgbClr val="000000"/>
                          </a:solidFill>
                          <a:effectLst/>
                          <a:latin typeface="Calibri" panose="020F0502020204030204" pitchFamily="34" charset="0"/>
                        </a:rPr>
                        <a:t>RES</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dirty="0">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 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endParaRPr lang="en-US" sz="1000" b="0" i="0" u="none" strike="noStrike" dirty="0">
                        <a:solidFill>
                          <a:srgbClr val="FF0000"/>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3</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Moderate, Complex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dirty="0">
                          <a:solidFill>
                            <a:srgbClr val="000000"/>
                          </a:solidFill>
                          <a:effectLst/>
                          <a:latin typeface="Calibri" panose="020F0502020204030204" pitchFamily="34" charset="0"/>
                        </a:rPr>
                        <a:t>Spring, Summer, Fall</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Triton </a:t>
                      </a:r>
                      <a:r>
                        <a:rPr lang="en-US" sz="1000" b="0" i="0" u="none" strike="noStrike" dirty="0" err="1">
                          <a:solidFill>
                            <a:srgbClr val="000000"/>
                          </a:solidFill>
                          <a:effectLst/>
                          <a:latin typeface="Calibri" panose="020F0502020204030204" pitchFamily="34" charset="0"/>
                        </a:rPr>
                        <a:t>Sodar</a:t>
                      </a:r>
                      <a:r>
                        <a:rPr lang="en-US" sz="1000" b="0" i="0" u="none" strike="noStrike" dirty="0">
                          <a:solidFill>
                            <a:srgbClr val="000000"/>
                          </a:solidFill>
                          <a:effectLst/>
                          <a:latin typeface="Calibri" panose="020F0502020204030204" pitchFamily="34" charset="0"/>
                        </a:rPr>
                        <a:t>, </a:t>
                      </a:r>
                      <a:r>
                        <a:rPr lang="en-US" sz="1000" b="0" i="0" u="none" strike="noStrike" dirty="0" err="1">
                          <a:solidFill>
                            <a:srgbClr val="000000"/>
                          </a:solidFill>
                          <a:effectLst/>
                          <a:latin typeface="Calibri" panose="020F0502020204030204" pitchFamily="34" charset="0"/>
                        </a:rPr>
                        <a:t>ZephIR</a:t>
                      </a:r>
                      <a:r>
                        <a:rPr lang="en-US" sz="1000" b="0" i="0" u="none" strike="noStrike" dirty="0">
                          <a:solidFill>
                            <a:srgbClr val="000000"/>
                          </a:solidFill>
                          <a:effectLst/>
                          <a:latin typeface="Calibri" panose="020F0502020204030204" pitchFamily="34" charset="0"/>
                        </a:rPr>
                        <a:t>, </a:t>
                      </a:r>
                      <a:r>
                        <a:rPr lang="en-US" sz="1000" b="0" i="0" u="none" strike="noStrike" dirty="0" err="1">
                          <a:solidFill>
                            <a:srgbClr val="000000"/>
                          </a:solidFill>
                          <a:effectLst/>
                          <a:latin typeface="Calibri" panose="020F0502020204030204" pitchFamily="34" charset="0"/>
                        </a:rPr>
                        <a:t>Windcube</a:t>
                      </a:r>
                      <a:r>
                        <a:rPr lang="en-US" sz="1000" b="0" i="0" u="none" strike="noStrike" dirty="0">
                          <a:solidFill>
                            <a:srgbClr val="000000"/>
                          </a:solidFill>
                          <a:effectLst/>
                          <a:latin typeface="Calibri" panose="020F0502020204030204" pitchFamily="34" charset="0"/>
                        </a:rPr>
                        <a:t> V2, Vector, Vaisala, </a:t>
                      </a:r>
                      <a:r>
                        <a:rPr lang="en-US" sz="1000" b="0" i="0" u="none" strike="noStrike" dirty="0" err="1">
                          <a:solidFill>
                            <a:srgbClr val="000000"/>
                          </a:solidFill>
                          <a:effectLst/>
                          <a:latin typeface="Calibri" panose="020F0502020204030204" pitchFamily="34" charset="0"/>
                        </a:rPr>
                        <a:t>Thies</a:t>
                      </a:r>
                      <a:endParaRPr lang="en-US" sz="1000" b="0" i="0" u="none" strike="noStrike" dirty="0">
                        <a:solidFill>
                          <a:srgbClr val="000000"/>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60m</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609673452"/>
                  </a:ext>
                </a:extLst>
              </a:tr>
              <a:tr h="443851">
                <a:tc>
                  <a:txBody>
                    <a:bodyPr/>
                    <a:lstStyle/>
                    <a:p>
                      <a:pPr algn="ctr" fontAlgn="ctr"/>
                      <a:r>
                        <a:rPr lang="en-US" sz="1050" b="0" i="0" u="none" strike="noStrike">
                          <a:solidFill>
                            <a:srgbClr val="000000"/>
                          </a:solidFill>
                          <a:effectLst/>
                          <a:latin typeface="Calibri" panose="020F0502020204030204" pitchFamily="34" charset="0"/>
                        </a:rPr>
                        <a:t>Krystina Teoh</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50" b="0" i="0" u="none" strike="noStrike">
                          <a:solidFill>
                            <a:srgbClr val="000000"/>
                          </a:solidFill>
                          <a:effectLst/>
                          <a:latin typeface="Calibri" panose="020F0502020204030204" pitchFamily="34" charset="0"/>
                        </a:rPr>
                        <a:t>EDPR</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dirty="0">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chemeClr val="tx1"/>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5</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Simple, Moderate</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dirty="0">
                          <a:solidFill>
                            <a:srgbClr val="000000"/>
                          </a:solidFill>
                          <a:effectLst/>
                          <a:latin typeface="Calibri" panose="020F0502020204030204" pitchFamily="34" charset="0"/>
                        </a:rPr>
                        <a:t>Summer, Fall, Winter, Spring</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de-DE" sz="1000" b="0" i="0" u="none" strike="noStrike">
                          <a:solidFill>
                            <a:srgbClr val="000000"/>
                          </a:solidFill>
                          <a:effectLst/>
                          <a:latin typeface="Calibri" panose="020F0502020204030204" pitchFamily="34" charset="0"/>
                        </a:rPr>
                        <a:t>Triton Sodar, WindSensor, NRG #40C</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60m, 80m, 100m</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16251150"/>
                  </a:ext>
                </a:extLst>
              </a:tr>
              <a:tr h="443851">
                <a:tc>
                  <a:txBody>
                    <a:bodyPr/>
                    <a:lstStyle/>
                    <a:p>
                      <a:pPr algn="ctr" fontAlgn="ctr"/>
                      <a:r>
                        <a:rPr lang="en-US" sz="1050" b="0" i="0" u="none" strike="noStrike">
                          <a:solidFill>
                            <a:srgbClr val="000000"/>
                          </a:solidFill>
                          <a:effectLst/>
                          <a:latin typeface="Calibri" panose="020F0502020204030204" pitchFamily="34" charset="0"/>
                        </a:rPr>
                        <a:t>Nikhil Kondabala</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50" b="0" i="0" u="none" strike="noStrike">
                          <a:solidFill>
                            <a:srgbClr val="000000"/>
                          </a:solidFill>
                          <a:effectLst/>
                          <a:latin typeface="Calibri" panose="020F0502020204030204" pitchFamily="34" charset="0"/>
                        </a:rPr>
                        <a:t>Apex Clean Energy</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4</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Simple, Moderate</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Summer, Fall, Winter, Spring</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de-DE" sz="1000" b="0" i="0" u="none" strike="noStrike">
                          <a:solidFill>
                            <a:srgbClr val="000000"/>
                          </a:solidFill>
                          <a:effectLst/>
                          <a:latin typeface="Calibri" panose="020F0502020204030204" pitchFamily="34" charset="0"/>
                        </a:rPr>
                        <a:t>Triton Sodar, WindSensor, NRG #40</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60m</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790097466"/>
                  </a:ext>
                </a:extLst>
              </a:tr>
              <a:tr h="299710">
                <a:tc>
                  <a:txBody>
                    <a:bodyPr/>
                    <a:lstStyle/>
                    <a:p>
                      <a:pPr algn="ctr" fontAlgn="ctr"/>
                      <a:r>
                        <a:rPr lang="en-US" sz="1050" b="0" i="0" u="none" strike="noStrike" dirty="0">
                          <a:solidFill>
                            <a:srgbClr val="000000"/>
                          </a:solidFill>
                          <a:effectLst/>
                          <a:latin typeface="Calibri" panose="020F0502020204030204" pitchFamily="34" charset="0"/>
                        </a:rPr>
                        <a:t>Ellie Weyer </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50" b="0" i="0" u="none" strike="noStrike">
                          <a:solidFill>
                            <a:srgbClr val="000000"/>
                          </a:solidFill>
                          <a:effectLst/>
                          <a:latin typeface="Calibri" panose="020F0502020204030204" pitchFamily="34" charset="0"/>
                        </a:rPr>
                        <a:t>UL</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3</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Moderate</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Fall, Winter</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Windcube V2, NRG #40C (Ref), Vector</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40m, 49m, 59m</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198916280"/>
                  </a:ext>
                </a:extLst>
              </a:tr>
              <a:tr h="159891">
                <a:tc>
                  <a:txBody>
                    <a:bodyPr/>
                    <a:lstStyle/>
                    <a:p>
                      <a:pPr algn="ctr" fontAlgn="ctr"/>
                      <a:r>
                        <a:rPr lang="en-US" sz="1050" b="0" i="0" u="none" strike="noStrike" dirty="0">
                          <a:solidFill>
                            <a:srgbClr val="000000"/>
                          </a:solidFill>
                          <a:effectLst/>
                          <a:latin typeface="Calibri" panose="020F0502020204030204" pitchFamily="34" charset="0"/>
                        </a:rPr>
                        <a:t>Jonas Asuma</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50" b="0" i="0" u="none" strike="noStrike">
                          <a:solidFill>
                            <a:srgbClr val="000000"/>
                          </a:solidFill>
                          <a:effectLst/>
                          <a:latin typeface="Calibri" panose="020F0502020204030204" pitchFamily="34" charset="0"/>
                        </a:rPr>
                        <a:t>Avangrid</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0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a:solidFill>
                            <a:srgbClr val="000000"/>
                          </a:solidFill>
                          <a:effectLst/>
                          <a:latin typeface="Calibri" panose="020F0502020204030204" pitchFamily="34" charset="0"/>
                        </a:rPr>
                        <a:t>1</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dirty="0">
                          <a:solidFill>
                            <a:srgbClr val="000000"/>
                          </a:solidFill>
                          <a:effectLst/>
                          <a:latin typeface="Calibri" panose="020F0502020204030204" pitchFamily="34" charset="0"/>
                        </a:rPr>
                        <a:t>Moderate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0" i="0" u="none" strike="noStrike" dirty="0">
                          <a:solidFill>
                            <a:srgbClr val="000000"/>
                          </a:solidFill>
                          <a:effectLst/>
                          <a:latin typeface="Calibri" panose="020F0502020204030204" pitchFamily="34" charset="0"/>
                        </a:rPr>
                        <a:t>Spring, Summer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err="1">
                          <a:solidFill>
                            <a:srgbClr val="000000"/>
                          </a:solidFill>
                          <a:effectLst/>
                          <a:latin typeface="Calibri" panose="020F0502020204030204" pitchFamily="34" charset="0"/>
                        </a:rPr>
                        <a:t>Windcube</a:t>
                      </a:r>
                      <a:r>
                        <a:rPr lang="en-US" sz="1000" b="0" i="0" u="none" strike="noStrike" dirty="0">
                          <a:solidFill>
                            <a:srgbClr val="000000"/>
                          </a:solidFill>
                          <a:effectLst/>
                          <a:latin typeface="Calibri" panose="020F0502020204030204" pitchFamily="34" charset="0"/>
                        </a:rPr>
                        <a:t> V2, NRG #40c, NRG #40c (Ref)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50m </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4138880705"/>
                  </a:ext>
                </a:extLst>
              </a:tr>
              <a:tr h="468965">
                <a:tc>
                  <a:txBody>
                    <a:bodyPr/>
                    <a:lstStyle/>
                    <a:p>
                      <a:pPr algn="ctr" fontAlgn="ctr"/>
                      <a:r>
                        <a:rPr lang="en-US" sz="1050" b="0" i="0" u="none" strike="noStrike">
                          <a:solidFill>
                            <a:srgbClr val="000000"/>
                          </a:solidFill>
                          <a:effectLst/>
                          <a:latin typeface="Calibri" panose="020F0502020204030204" pitchFamily="34" charset="0"/>
                        </a:rPr>
                        <a:t>Mithu Debnath, Joseph Lee</a:t>
                      </a:r>
                      <a:br>
                        <a:rPr lang="en-US" sz="1050" b="0" i="0" u="none" strike="noStrike">
                          <a:solidFill>
                            <a:srgbClr val="000000"/>
                          </a:solidFill>
                          <a:effectLst/>
                          <a:latin typeface="Calibri" panose="020F0502020204030204" pitchFamily="34" charset="0"/>
                        </a:rPr>
                      </a:br>
                      <a:endParaRPr lang="en-US" sz="1050" b="0" i="0" u="none" strike="noStrike">
                        <a:solidFill>
                          <a:srgbClr val="000000"/>
                        </a:solidFill>
                        <a:effectLst/>
                        <a:latin typeface="Calibri" panose="020F0502020204030204" pitchFamily="34" charset="0"/>
                      </a:endParaRP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50" b="0" i="0" u="none" strike="noStrike">
                          <a:solidFill>
                            <a:srgbClr val="000000"/>
                          </a:solidFill>
                          <a:effectLst/>
                          <a:latin typeface="Calibri" panose="020F0502020204030204" pitchFamily="34" charset="0"/>
                        </a:rPr>
                        <a:t>NREL</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1000" b="0" i="0" u="none" strike="noStrike" dirty="0">
                        <a:solidFill>
                          <a:srgbClr val="000000"/>
                        </a:solidFill>
                        <a:effectLst/>
                        <a:latin typeface="Calibri" panose="020F0502020204030204" pitchFamily="34" charset="0"/>
                      </a:endParaRP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x</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1</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Moderate</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a:solidFill>
                            <a:srgbClr val="000000"/>
                          </a:solidFill>
                          <a:effectLst/>
                          <a:latin typeface="Calibri" panose="020F0502020204030204" pitchFamily="34" charset="0"/>
                        </a:rPr>
                        <a:t>Summer, Fall</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dirty="0" err="1">
                          <a:solidFill>
                            <a:schemeClr val="tx1"/>
                          </a:solidFill>
                          <a:effectLst/>
                          <a:latin typeface="Calibri" panose="020F0502020204030204" pitchFamily="34" charset="0"/>
                        </a:rPr>
                        <a:t>Gailon</a:t>
                      </a:r>
                      <a:r>
                        <a:rPr lang="en-US" sz="1000" b="0" i="0" u="none" strike="noStrike" dirty="0">
                          <a:solidFill>
                            <a:schemeClr val="tx1"/>
                          </a:solidFill>
                          <a:effectLst/>
                          <a:latin typeface="Calibri" panose="020F0502020204030204" pitchFamily="34" charset="0"/>
                        </a:rPr>
                        <a:t> Lidar, </a:t>
                      </a:r>
                      <a:r>
                        <a:rPr lang="en-US" sz="1000" b="0" i="0" u="none" strike="noStrike" dirty="0" err="1">
                          <a:solidFill>
                            <a:schemeClr val="tx1"/>
                          </a:solidFill>
                          <a:effectLst/>
                          <a:latin typeface="Calibri" panose="020F0502020204030204" pitchFamily="34" charset="0"/>
                        </a:rPr>
                        <a:t>Metek</a:t>
                      </a:r>
                      <a:r>
                        <a:rPr lang="en-US" sz="1000" b="0" i="0" u="none" strike="noStrike" dirty="0">
                          <a:solidFill>
                            <a:schemeClr val="tx1"/>
                          </a:solidFill>
                          <a:effectLst/>
                          <a:latin typeface="Calibri" panose="020F0502020204030204" pitchFamily="34" charset="0"/>
                        </a:rPr>
                        <a:t> Sonic</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00" b="0" i="0" u="none" strike="noStrike">
                          <a:solidFill>
                            <a:srgbClr val="000000"/>
                          </a:solidFill>
                          <a:effectLst/>
                          <a:latin typeface="Calibri" panose="020F0502020204030204" pitchFamily="34" charset="0"/>
                        </a:rPr>
                        <a:t>50m, 80m</a:t>
                      </a:r>
                    </a:p>
                  </a:txBody>
                  <a:tcPr marL="5543" marR="5543" marT="5543"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358652627"/>
                  </a:ext>
                </a:extLst>
              </a:tr>
              <a:tr h="240839">
                <a:tc gridSpan="2">
                  <a:txBody>
                    <a:bodyPr/>
                    <a:lstStyle/>
                    <a:p>
                      <a:pPr algn="ctr" fontAlgn="ctr"/>
                      <a:r>
                        <a:rPr lang="en-US" sz="1600" b="0" i="0" u="none" strike="noStrike">
                          <a:solidFill>
                            <a:srgbClr val="FFFFFF"/>
                          </a:solidFill>
                          <a:effectLst/>
                          <a:latin typeface="Calibri" panose="020F0502020204030204" pitchFamily="34" charset="0"/>
                        </a:rPr>
                        <a:t>TOTAL</a:t>
                      </a:r>
                    </a:p>
                  </a:txBody>
                  <a:tcPr marL="5543" marR="5543" marT="5543"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hMerge="1">
                  <a:txBody>
                    <a:bodyPr/>
                    <a:lstStyle/>
                    <a:p>
                      <a:endParaRPr lang="en-US"/>
                    </a:p>
                  </a:txBody>
                  <a:tcPr/>
                </a:tc>
                <a:tc>
                  <a:txBody>
                    <a:bodyPr/>
                    <a:lstStyle/>
                    <a:p>
                      <a:pPr algn="ctr" fontAlgn="ctr"/>
                      <a:r>
                        <a:rPr lang="en-US" sz="1600" b="0" i="0" u="none" strike="noStrike" dirty="0">
                          <a:solidFill>
                            <a:srgbClr val="000000"/>
                          </a:solidFill>
                          <a:effectLst/>
                          <a:latin typeface="Calibri" panose="020F0502020204030204" pitchFamily="34" charset="0"/>
                        </a:rPr>
                        <a:t>1</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CC"/>
                    </a:solidFill>
                  </a:tcPr>
                </a:tc>
                <a:tc>
                  <a:txBody>
                    <a:bodyPr/>
                    <a:lstStyle/>
                    <a:p>
                      <a:pPr algn="ctr" fontAlgn="ctr"/>
                      <a:r>
                        <a:rPr lang="en-US" sz="16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1600" b="0" i="0" u="none" strike="noStrike">
                          <a:solidFill>
                            <a:srgbClr val="000000"/>
                          </a:solidFill>
                          <a:effectLst/>
                          <a:latin typeface="Calibri" panose="020F0502020204030204" pitchFamily="34" charset="0"/>
                        </a:rPr>
                        <a:t> </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1600" b="0" i="0" u="none" strike="noStrike" dirty="0">
                          <a:solidFill>
                            <a:srgbClr val="000000"/>
                          </a:solidFill>
                          <a:effectLst/>
                          <a:latin typeface="Calibri" panose="020F0502020204030204" pitchFamily="34" charset="0"/>
                        </a:rPr>
                        <a:t>34</a:t>
                      </a:r>
                    </a:p>
                  </a:txBody>
                  <a:tcPr marL="5543" marR="5543" marT="55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CC"/>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5543" marR="5543" marT="5543"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l" fontAlgn="b"/>
                      <a:r>
                        <a:rPr lang="en-US" sz="1000" b="0" i="0" u="none" strike="noStrike">
                          <a:solidFill>
                            <a:srgbClr val="000000"/>
                          </a:solidFill>
                          <a:effectLst/>
                          <a:latin typeface="Calibri" panose="020F0502020204030204" pitchFamily="34" charset="0"/>
                        </a:rPr>
                        <a:t> </a:t>
                      </a:r>
                    </a:p>
                  </a:txBody>
                  <a:tcPr marL="5543" marR="5543" marT="5543"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5543" marR="5543" marT="5543"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5543" marR="5543" marT="5543"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3467651275"/>
                  </a:ext>
                </a:extLst>
              </a:tr>
            </a:tbl>
          </a:graphicData>
        </a:graphic>
      </p:graphicFrame>
    </p:spTree>
    <p:extLst>
      <p:ext uri="{BB962C8B-B14F-4D97-AF65-F5344CB8AC3E}">
        <p14:creationId xmlns:p14="http://schemas.microsoft.com/office/powerpoint/2010/main" val="124123617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350064"/>
            <a:ext cx="10374284" cy="362055"/>
          </a:xfrm>
        </p:spPr>
        <p:txBody>
          <a:bodyPr/>
          <a:lstStyle/>
          <a:p>
            <a:r>
              <a:rPr lang="en-US" sz="3600" dirty="0">
                <a:solidFill>
                  <a:schemeClr val="tx1"/>
                </a:solidFill>
                <a:latin typeface="+mn-lt"/>
              </a:rPr>
              <a:t>Phase 1 Test Datasets</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7</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2"/>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D63CFA5E-0131-4615-A9F0-7B92B5988704}"/>
              </a:ext>
            </a:extLst>
          </p:cNvPr>
          <p:cNvPicPr>
            <a:picLocks noChangeAspect="1"/>
          </p:cNvPicPr>
          <p:nvPr/>
        </p:nvPicPr>
        <p:blipFill>
          <a:blip r:embed="rId3"/>
          <a:stretch>
            <a:fillRect/>
          </a:stretch>
        </p:blipFill>
        <p:spPr>
          <a:xfrm>
            <a:off x="1653713" y="1037244"/>
            <a:ext cx="7981129" cy="5410201"/>
          </a:xfrm>
          <a:prstGeom prst="rect">
            <a:avLst/>
          </a:prstGeom>
        </p:spPr>
      </p:pic>
    </p:spTree>
    <p:extLst>
      <p:ext uri="{BB962C8B-B14F-4D97-AF65-F5344CB8AC3E}">
        <p14:creationId xmlns:p14="http://schemas.microsoft.com/office/powerpoint/2010/main" val="80458508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241183"/>
            <a:ext cx="10374284" cy="362055"/>
          </a:xfrm>
        </p:spPr>
        <p:txBody>
          <a:bodyPr/>
          <a:lstStyle/>
          <a:p>
            <a:r>
              <a:rPr lang="en-US" sz="3600" dirty="0">
                <a:solidFill>
                  <a:schemeClr val="tx1"/>
                </a:solidFill>
                <a:latin typeface="+mn-lt"/>
              </a:rPr>
              <a:t>Phase 1 Test Methods – Performance Metric</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8</a:t>
            </a:fld>
            <a:endParaRPr lang="en-US" altLang="en-US" dirty="0"/>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3"/>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pic>
        <p:nvPicPr>
          <p:cNvPr id="16" name="Picture 15">
            <a:extLst>
              <a:ext uri="{FF2B5EF4-FFF2-40B4-BE49-F238E27FC236}">
                <a16:creationId xmlns:a16="http://schemas.microsoft.com/office/drawing/2014/main" id="{DE654F65-35A3-43E9-A6DC-B79F265CCD4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195029" y="2076027"/>
            <a:ext cx="4786227" cy="4088424"/>
          </a:xfrm>
          <a:prstGeom prst="rect">
            <a:avLst/>
          </a:prstGeom>
          <a:noFill/>
          <a:ln>
            <a:noFill/>
          </a:ln>
          <a:effectLst/>
          <a:extLst/>
        </p:spPr>
      </p:pic>
      <p:sp>
        <p:nvSpPr>
          <p:cNvPr id="17" name="Rectangle 16">
            <a:extLst>
              <a:ext uri="{FF2B5EF4-FFF2-40B4-BE49-F238E27FC236}">
                <a16:creationId xmlns:a16="http://schemas.microsoft.com/office/drawing/2014/main" id="{3D9A1A3D-3DAB-4222-8F00-2304A5B27433}"/>
              </a:ext>
            </a:extLst>
          </p:cNvPr>
          <p:cNvSpPr/>
          <p:nvPr/>
        </p:nvSpPr>
        <p:spPr>
          <a:xfrm>
            <a:off x="4981256" y="2264232"/>
            <a:ext cx="7057976" cy="2647713"/>
          </a:xfrm>
          <a:prstGeom prst="rect">
            <a:avLst/>
          </a:prstGeom>
        </p:spPr>
        <p:txBody>
          <a:bodyPr wrap="square">
            <a:spAutoFit/>
          </a:bodyPr>
          <a:lstStyle/>
          <a:p>
            <a:pPr marL="152384" defTabSz="1219170">
              <a:lnSpc>
                <a:spcPct val="107000"/>
              </a:lnSpc>
            </a:pPr>
            <a:r>
              <a:rPr lang="en-US" sz="2400" u="sng" dirty="0">
                <a:solidFill>
                  <a:srgbClr val="000000"/>
                </a:solidFill>
                <a:ea typeface="Calibri" panose="020F0502020204030204" pitchFamily="34" charset="0"/>
                <a:cs typeface="Times New Roman" panose="02020603050405020304" pitchFamily="18" charset="0"/>
              </a:rPr>
              <a:t>Statistics Definitions Associated w/ Systematic Error</a:t>
            </a:r>
          </a:p>
          <a:p>
            <a:pPr marL="152384" defTabSz="1219170">
              <a:lnSpc>
                <a:spcPct val="107000"/>
              </a:lnSpc>
            </a:pPr>
            <a:endParaRPr lang="en-US" sz="2400" dirty="0">
              <a:solidFill>
                <a:srgbClr val="000000"/>
              </a:solidFill>
              <a:ea typeface="Calibri" panose="020F0502020204030204" pitchFamily="34" charset="0"/>
              <a:cs typeface="Times New Roman" panose="02020603050405020304" pitchFamily="18" charset="0"/>
            </a:endParaRPr>
          </a:p>
          <a:p>
            <a:pPr marL="1066773" lvl="1" indent="-457189" defTabSz="1219170">
              <a:lnSpc>
                <a:spcPct val="107000"/>
              </a:lnSpc>
              <a:buFont typeface="Symbol" panose="05050102010706020507" pitchFamily="18" charset="2"/>
              <a:buChar char=""/>
            </a:pPr>
            <a:r>
              <a:rPr lang="en-US" dirty="0">
                <a:effectLst/>
                <a:ea typeface="Calibri" panose="020F0502020204030204" pitchFamily="34" charset="0"/>
                <a:cs typeface="Times New Roman" panose="02020603050405020304" pitchFamily="18" charset="0"/>
              </a:rPr>
              <a:t>Mean Bias Error (MBE) is a measure of overall bias or systematic error. </a:t>
            </a:r>
          </a:p>
          <a:p>
            <a:pPr marL="1066773" lvl="1" indent="-457189" defTabSz="1219170">
              <a:lnSpc>
                <a:spcPct val="107000"/>
              </a:lnSpc>
              <a:buFont typeface="Symbol" panose="05050102010706020507" pitchFamily="18" charset="2"/>
              <a:buChar char=""/>
            </a:pPr>
            <a:endParaRPr lang="en-US" dirty="0">
              <a:effectLst/>
              <a:ea typeface="Calibri" panose="020F0502020204030204" pitchFamily="34" charset="0"/>
              <a:cs typeface="Times New Roman" panose="02020603050405020304" pitchFamily="18" charset="0"/>
            </a:endParaRPr>
          </a:p>
          <a:p>
            <a:pPr marL="1066773" lvl="1" indent="-457189" defTabSz="1219170">
              <a:lnSpc>
                <a:spcPct val="107000"/>
              </a:lnSpc>
              <a:buFont typeface="Symbol" panose="05050102010706020507" pitchFamily="18" charset="2"/>
              <a:buChar char=""/>
            </a:pPr>
            <a:r>
              <a:rPr lang="en-US" dirty="0">
                <a:effectLst/>
                <a:ea typeface="Calibri" panose="020F0502020204030204" pitchFamily="34" charset="0"/>
                <a:cs typeface="Times New Roman" panose="02020603050405020304" pitchFamily="18" charset="0"/>
              </a:rPr>
              <a:t>It measures the average model bias, </a:t>
            </a:r>
            <a:r>
              <a:rPr lang="en-US" b="1" dirty="0">
                <a:effectLst/>
                <a:ea typeface="Calibri" panose="020F0502020204030204" pitchFamily="34" charset="0"/>
                <a:cs typeface="Times New Roman" panose="02020603050405020304" pitchFamily="18" charset="0"/>
              </a:rPr>
              <a:t>considering the error direction (overprediction vs. underprediction)</a:t>
            </a:r>
            <a:r>
              <a:rPr lang="en-US" dirty="0">
                <a:effectLst/>
                <a:ea typeface="Calibri" panose="020F0502020204030204" pitchFamily="34" charset="0"/>
                <a:cs typeface="Times New Roman" panose="02020603050405020304" pitchFamily="18" charset="0"/>
              </a:rPr>
              <a:t>, thus positive and negative errors will cancel out.</a:t>
            </a:r>
          </a:p>
        </p:txBody>
      </p:sp>
    </p:spTree>
    <p:extLst>
      <p:ext uri="{BB962C8B-B14F-4D97-AF65-F5344CB8AC3E}">
        <p14:creationId xmlns:p14="http://schemas.microsoft.com/office/powerpoint/2010/main" val="18277215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A2AB-436D-448D-8C09-AC861B86CD88}"/>
              </a:ext>
            </a:extLst>
          </p:cNvPr>
          <p:cNvSpPr>
            <a:spLocks noGrp="1"/>
          </p:cNvSpPr>
          <p:nvPr>
            <p:ph type="title"/>
          </p:nvPr>
        </p:nvSpPr>
        <p:spPr>
          <a:xfrm>
            <a:off x="0" y="241183"/>
            <a:ext cx="10374284" cy="362055"/>
          </a:xfrm>
        </p:spPr>
        <p:txBody>
          <a:bodyPr/>
          <a:lstStyle/>
          <a:p>
            <a:r>
              <a:rPr lang="en-US" sz="3600" dirty="0">
                <a:solidFill>
                  <a:schemeClr val="tx1"/>
                </a:solidFill>
                <a:latin typeface="+mn-lt"/>
              </a:rPr>
              <a:t>Phase 1 Test Methods – Performance Metric</a:t>
            </a:r>
          </a:p>
        </p:txBody>
      </p:sp>
      <p:sp>
        <p:nvSpPr>
          <p:cNvPr id="3" name="Slide Number Placeholder 2">
            <a:extLst>
              <a:ext uri="{FF2B5EF4-FFF2-40B4-BE49-F238E27FC236}">
                <a16:creationId xmlns:a16="http://schemas.microsoft.com/office/drawing/2014/main" id="{051DCD68-386F-4992-9437-3FDAEB7E5824}"/>
              </a:ext>
            </a:extLst>
          </p:cNvPr>
          <p:cNvSpPr>
            <a:spLocks noGrp="1"/>
          </p:cNvSpPr>
          <p:nvPr>
            <p:ph type="sldNum" sz="quarter" idx="10"/>
          </p:nvPr>
        </p:nvSpPr>
        <p:spPr/>
        <p:txBody>
          <a:bodyPr/>
          <a:lstStyle/>
          <a:p>
            <a:pPr>
              <a:defRPr/>
            </a:pPr>
            <a:fld id="{D781A3D0-94F4-433B-807F-7B6F6CFF0DB7}" type="slidenum">
              <a:rPr lang="en-US" altLang="en-US" smtClean="0"/>
              <a:pPr>
                <a:defRPr/>
              </a:pPr>
              <a:t>9</a:t>
            </a:fld>
            <a:endParaRPr lang="en-US" altLang="en-US" dirty="0"/>
          </a:p>
        </p:txBody>
      </p:sp>
      <p:sp>
        <p:nvSpPr>
          <p:cNvPr id="4" name="Text Placeholder 3">
            <a:extLst>
              <a:ext uri="{FF2B5EF4-FFF2-40B4-BE49-F238E27FC236}">
                <a16:creationId xmlns:a16="http://schemas.microsoft.com/office/drawing/2014/main" id="{7B96EBF1-41F8-451D-A951-44CAA3545CF2}"/>
              </a:ext>
            </a:extLst>
          </p:cNvPr>
          <p:cNvSpPr>
            <a:spLocks noGrp="1"/>
          </p:cNvSpPr>
          <p:nvPr>
            <p:ph type="body" sz="quarter" idx="11"/>
          </p:nvPr>
        </p:nvSpPr>
        <p:spPr>
          <a:xfrm>
            <a:off x="243499" y="2332440"/>
            <a:ext cx="5508909" cy="636022"/>
          </a:xfrm>
        </p:spPr>
        <p:txBody>
          <a:bodyPr>
            <a:normAutofit/>
          </a:bodyPr>
          <a:lstStyle/>
          <a:p>
            <a:r>
              <a:rPr lang="en-US" sz="2400" u="sng" dirty="0">
                <a:solidFill>
                  <a:schemeClr val="tx1"/>
                </a:solidFill>
              </a:rPr>
              <a:t>TI MBE</a:t>
            </a:r>
          </a:p>
        </p:txBody>
      </p:sp>
      <p:sp>
        <p:nvSpPr>
          <p:cNvPr id="5" name="Rectangle 4">
            <a:extLst>
              <a:ext uri="{FF2B5EF4-FFF2-40B4-BE49-F238E27FC236}">
                <a16:creationId xmlns:a16="http://schemas.microsoft.com/office/drawing/2014/main" id="{2A0D46DE-4A59-415B-A0BF-3827E9C10A75}"/>
              </a:ext>
            </a:extLst>
          </p:cNvPr>
          <p:cNvSpPr/>
          <p:nvPr/>
        </p:nvSpPr>
        <p:spPr>
          <a:xfrm>
            <a:off x="-8313" y="6691745"/>
            <a:ext cx="12269586" cy="232757"/>
          </a:xfrm>
          <a:prstGeom prst="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pic>
        <p:nvPicPr>
          <p:cNvPr id="7" name="Picture 6">
            <a:extLst>
              <a:ext uri="{FF2B5EF4-FFF2-40B4-BE49-F238E27FC236}">
                <a16:creationId xmlns:a16="http://schemas.microsoft.com/office/drawing/2014/main" id="{385B0035-6EF5-4CB4-B33B-808623D97306}"/>
              </a:ext>
            </a:extLst>
          </p:cNvPr>
          <p:cNvPicPr>
            <a:picLocks noChangeAspect="1"/>
          </p:cNvPicPr>
          <p:nvPr/>
        </p:nvPicPr>
        <p:blipFill>
          <a:blip r:embed="rId3"/>
          <a:stretch>
            <a:fillRect/>
          </a:stretch>
        </p:blipFill>
        <p:spPr>
          <a:xfrm>
            <a:off x="10338480" y="24939"/>
            <a:ext cx="1801798" cy="1105593"/>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31111660-4651-428A-9525-2B3EF01E71E0}"/>
              </a:ext>
            </a:extLst>
          </p:cNvPr>
          <p:cNvSpPr txBox="1"/>
          <p:nvPr/>
        </p:nvSpPr>
        <p:spPr>
          <a:xfrm>
            <a:off x="185309" y="2888724"/>
            <a:ext cx="5508909" cy="1631216"/>
          </a:xfrm>
          <a:prstGeom prst="rect">
            <a:avLst/>
          </a:prstGeom>
          <a:noFill/>
        </p:spPr>
        <p:txBody>
          <a:bodyPr wrap="square" rtlCol="0">
            <a:spAutoFit/>
          </a:bodyPr>
          <a:lstStyle/>
          <a:p>
            <a:pPr>
              <a:buClr>
                <a:srgbClr val="000000"/>
              </a:buClr>
              <a:buSzPct val="100000"/>
            </a:pPr>
            <a:r>
              <a:rPr lang="en-US" sz="2000" dirty="0"/>
              <a:t>- Calculate </a:t>
            </a:r>
            <a:r>
              <a:rPr lang="en-US" sz="2000" b="1" dirty="0"/>
              <a:t>0.5 m/s bin weighted average TI bias </a:t>
            </a:r>
            <a:r>
              <a:rPr lang="en-US" sz="2000" dirty="0"/>
              <a:t>over a concurrent period using 10-minute average samples</a:t>
            </a:r>
          </a:p>
          <a:p>
            <a:pPr marL="742950" lvl="1" indent="-285750">
              <a:buFontTx/>
              <a:buChar char="-"/>
            </a:pPr>
            <a:r>
              <a:rPr lang="en-US" sz="2000" dirty="0"/>
              <a:t>Centered 0.5 m/s (e.g., 2 m/s bin = 1.75-2.25 m/s)</a:t>
            </a:r>
          </a:p>
        </p:txBody>
      </p:sp>
      <p:grpSp>
        <p:nvGrpSpPr>
          <p:cNvPr id="24" name="Group 23">
            <a:extLst>
              <a:ext uri="{FF2B5EF4-FFF2-40B4-BE49-F238E27FC236}">
                <a16:creationId xmlns:a16="http://schemas.microsoft.com/office/drawing/2014/main" id="{270E4AF2-8600-4309-9655-1129DD4E7269}"/>
              </a:ext>
            </a:extLst>
          </p:cNvPr>
          <p:cNvGrpSpPr/>
          <p:nvPr/>
        </p:nvGrpSpPr>
        <p:grpSpPr>
          <a:xfrm>
            <a:off x="4592017" y="1421960"/>
            <a:ext cx="7548261" cy="3455293"/>
            <a:chOff x="4592017" y="1421960"/>
            <a:chExt cx="7548261" cy="3455293"/>
          </a:xfrm>
        </p:grpSpPr>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C9ED7716-FC76-484F-9CB8-C66005B76BBC}"/>
                    </a:ext>
                  </a:extLst>
                </p:cNvPr>
                <p:cNvSpPr txBox="1"/>
                <p:nvPr/>
              </p:nvSpPr>
              <p:spPr>
                <a:xfrm>
                  <a:off x="6590147" y="3173453"/>
                  <a:ext cx="5525193" cy="1703800"/>
                </a:xfrm>
                <a:prstGeom prst="rect">
                  <a:avLst/>
                </a:prstGeom>
                <a:noFill/>
              </p:spPr>
              <p:txBody>
                <a:bodyPr wrap="square" rtlCol="0">
                  <a:spAutoFit/>
                </a:bodyPr>
                <a:lstStyle/>
                <a:p>
                  <a:pPr marL="285750" indent="-285750">
                    <a:buFontTx/>
                    <a:buChar char="-"/>
                  </a:pPr>
                  <a14:m>
                    <m:oMath xmlns:m="http://schemas.openxmlformats.org/officeDocument/2006/math">
                      <m:sSub>
                        <m:sSubPr>
                          <m:ctrlPr>
                            <a:rPr lang="en-US" sz="1600" i="1" smtClean="0">
                              <a:latin typeface="Cambria Math" panose="02040503050406030204" pitchFamily="18" charset="0"/>
                              <a:cs typeface="Times New Roman" panose="02020603050405020304" pitchFamily="18" charset="0"/>
                            </a:rPr>
                          </m:ctrlPr>
                        </m:sSubPr>
                        <m:e>
                          <m:acc>
                            <m:accPr>
                              <m:chr m:val="̅"/>
                              <m:ctrlPr>
                                <a:rPr lang="en-US" sz="1600" i="1">
                                  <a:latin typeface="Cambria Math" panose="02040503050406030204" pitchFamily="18" charset="0"/>
                                  <a:cs typeface="Times New Roman" panose="02020603050405020304" pitchFamily="18" charset="0"/>
                                </a:rPr>
                              </m:ctrlPr>
                            </m:accPr>
                            <m:e>
                              <m:r>
                                <a:rPr lang="en-US" sz="1600" i="1">
                                  <a:latin typeface="Cambria Math" panose="02040503050406030204" pitchFamily="18" charset="0"/>
                                  <a:cs typeface="Times New Roman" panose="02020603050405020304" pitchFamily="18" charset="0"/>
                                </a:rPr>
                                <m:t>𝑇𝐼</m:t>
                              </m:r>
                            </m:e>
                          </m:acc>
                        </m:e>
                        <m:sub>
                          <m:r>
                            <a:rPr lang="en-US" sz="1600" i="1">
                              <a:latin typeface="Cambria Math" panose="02040503050406030204" pitchFamily="18" charset="0"/>
                              <a:cs typeface="Times New Roman" panose="02020603050405020304" pitchFamily="18" charset="0"/>
                            </a:rPr>
                            <m:t>𝑗</m:t>
                          </m:r>
                        </m:sub>
                      </m:sSub>
                      <m:r>
                        <a:rPr lang="en-US" sz="1600" i="1">
                          <a:latin typeface="Cambria Math" panose="02040503050406030204" pitchFamily="18" charset="0"/>
                          <a:cs typeface="Times New Roman" panose="02020603050405020304" pitchFamily="18" charset="0"/>
                        </a:rPr>
                        <m:t> </m:t>
                      </m:r>
                    </m:oMath>
                  </a14:m>
                  <a:r>
                    <a:rPr lang="en-US" sz="1600" dirty="0"/>
                    <a:t>is the mean raw RSD TI, corrected RSD TI, </a:t>
                  </a:r>
                  <a:r>
                    <a:rPr lang="en-US" sz="1600" b="1" dirty="0"/>
                    <a:t>or</a:t>
                  </a:r>
                  <a:r>
                    <a:rPr lang="en-US" sz="1600" dirty="0"/>
                    <a:t> Anemometer 2 TI measurement in the </a:t>
                  </a:r>
                  <a:r>
                    <a:rPr lang="en-US" sz="1600" i="1" dirty="0"/>
                    <a:t>j</a:t>
                  </a:r>
                  <a:r>
                    <a:rPr lang="en-US" sz="1600" dirty="0"/>
                    <a:t>-the wind speed bin</a:t>
                  </a:r>
                </a:p>
                <a:p>
                  <a:pPr marL="285750" indent="-285750">
                    <a:buFontTx/>
                    <a:buChar char="-"/>
                  </a:pPr>
                  <a14:m>
                    <m:oMath xmlns:m="http://schemas.openxmlformats.org/officeDocument/2006/math">
                      <m:sSub>
                        <m:sSubPr>
                          <m:ctrlPr>
                            <a:rPr lang="en-US" sz="1600" i="1">
                              <a:latin typeface="Cambria Math" panose="02040503050406030204" pitchFamily="18" charset="0"/>
                              <a:cs typeface="Times New Roman" panose="02020603050405020304" pitchFamily="18" charset="0"/>
                            </a:rPr>
                          </m:ctrlPr>
                        </m:sSubPr>
                        <m:e>
                          <m:sSub>
                            <m:sSubPr>
                              <m:ctrlPr>
                                <a:rPr lang="en-US" sz="1600" i="1">
                                  <a:latin typeface="Cambria Math" panose="02040503050406030204" pitchFamily="18" charset="0"/>
                                  <a:cs typeface="Times New Roman" panose="02020603050405020304" pitchFamily="18" charset="0"/>
                                </a:rPr>
                              </m:ctrlPr>
                            </m:sSubPr>
                            <m:e>
                              <m:acc>
                                <m:accPr>
                                  <m:chr m:val="̅"/>
                                  <m:ctrlPr>
                                    <a:rPr lang="en-US" sz="1600" i="1">
                                      <a:latin typeface="Cambria Math" panose="02040503050406030204" pitchFamily="18" charset="0"/>
                                      <a:cs typeface="Times New Roman" panose="02020603050405020304" pitchFamily="18" charset="0"/>
                                    </a:rPr>
                                  </m:ctrlPr>
                                </m:accPr>
                                <m:e>
                                  <m:r>
                                    <a:rPr lang="en-US" sz="1600" i="1">
                                      <a:latin typeface="Cambria Math" panose="02040503050406030204" pitchFamily="18" charset="0"/>
                                      <a:cs typeface="Times New Roman" panose="02020603050405020304" pitchFamily="18" charset="0"/>
                                    </a:rPr>
                                    <m:t>𝑇𝐼</m:t>
                                  </m:r>
                                </m:e>
                              </m:acc>
                            </m:e>
                            <m:sub>
                              <m:r>
                                <a:rPr lang="en-US" sz="1600" i="1">
                                  <a:latin typeface="Cambria Math" panose="02040503050406030204" pitchFamily="18" charset="0"/>
                                  <a:cs typeface="Times New Roman" panose="02020603050405020304" pitchFamily="18" charset="0"/>
                                </a:rPr>
                                <m:t>𝑅𝑒𝑓𝑒𝑟𝑒𝑛𝑐𝑒</m:t>
                              </m:r>
                            </m:sub>
                          </m:sSub>
                        </m:e>
                        <m:sub>
                          <m:r>
                            <a:rPr lang="en-US" sz="1600" i="1">
                              <a:latin typeface="Cambria Math" panose="02040503050406030204" pitchFamily="18" charset="0"/>
                              <a:cs typeface="Times New Roman" panose="02020603050405020304" pitchFamily="18" charset="0"/>
                            </a:rPr>
                            <m:t>𝑗</m:t>
                          </m:r>
                        </m:sub>
                      </m:sSub>
                    </m:oMath>
                  </a14:m>
                  <a:r>
                    <a:rPr lang="en-US" sz="1600" dirty="0"/>
                    <a:t> is the mean reference anemometer TI measurement in the </a:t>
                  </a:r>
                  <a:r>
                    <a:rPr lang="en-US" sz="1600" i="1" dirty="0"/>
                    <a:t>j</a:t>
                  </a:r>
                  <a:r>
                    <a:rPr lang="en-US" sz="1600" dirty="0"/>
                    <a:t>-</a:t>
                  </a:r>
                  <a:r>
                    <a:rPr lang="en-US" sz="1600" dirty="0" err="1"/>
                    <a:t>th</a:t>
                  </a:r>
                  <a:r>
                    <a:rPr lang="en-US" sz="1600" dirty="0"/>
                    <a:t> wind speed bin</a:t>
                  </a:r>
                </a:p>
                <a:p>
                  <a:pPr marL="285750" indent="-285750">
                    <a:buFontTx/>
                    <a:buChar char="-"/>
                  </a:pPr>
                  <a14:m>
                    <m:oMath xmlns:m="http://schemas.openxmlformats.org/officeDocument/2006/math">
                      <m:sSub>
                        <m:sSubPr>
                          <m:ctrlPr>
                            <a:rPr lang="en-US" sz="1600" i="1">
                              <a:latin typeface="Cambria Math" panose="02040503050406030204" pitchFamily="18" charset="0"/>
                            </a:rPr>
                          </m:ctrlPr>
                        </m:sSubPr>
                        <m:e>
                          <m:r>
                            <a:rPr lang="en-US" sz="1600">
                              <a:latin typeface="Cambria Math" panose="02040503050406030204" pitchFamily="18" charset="0"/>
                            </a:rPr>
                            <m:t>𝑁</m:t>
                          </m:r>
                        </m:e>
                        <m:sub>
                          <m:r>
                            <a:rPr lang="en-US" sz="1600" b="0" i="1" smtClean="0">
                              <a:latin typeface="Cambria Math" panose="02040503050406030204" pitchFamily="18" charset="0"/>
                            </a:rPr>
                            <m:t>𝑗</m:t>
                          </m:r>
                        </m:sub>
                      </m:sSub>
                      <m:r>
                        <a:rPr lang="en-US" sz="1600" i="1">
                          <a:latin typeface="Cambria Math" panose="02040503050406030204" pitchFamily="18" charset="0"/>
                        </a:rPr>
                        <m:t> </m:t>
                      </m:r>
                    </m:oMath>
                  </a14:m>
                  <a:r>
                    <a:rPr lang="en-US" sz="1600" dirty="0"/>
                    <a:t>is the number of samples per j-</a:t>
                  </a:r>
                  <a:r>
                    <a:rPr lang="en-US" sz="1600" dirty="0" err="1"/>
                    <a:t>th</a:t>
                  </a:r>
                  <a:r>
                    <a:rPr lang="en-US" sz="1600" dirty="0"/>
                    <a:t> wind speed bin</a:t>
                  </a:r>
                </a:p>
                <a:p>
                  <a:endParaRPr lang="en-US" sz="1600" dirty="0"/>
                </a:p>
              </p:txBody>
            </p:sp>
          </mc:Choice>
          <mc:Fallback xmlns="">
            <p:sp>
              <p:nvSpPr>
                <p:cNvPr id="9" name="TextBox 8">
                  <a:extLst>
                    <a:ext uri="{FF2B5EF4-FFF2-40B4-BE49-F238E27FC236}">
                      <a16:creationId xmlns:a16="http://schemas.microsoft.com/office/drawing/2014/main" id="{C9ED7716-FC76-484F-9CB8-C66005B76BBC}"/>
                    </a:ext>
                  </a:extLst>
                </p:cNvPr>
                <p:cNvSpPr txBox="1">
                  <a:spLocks noRot="1" noChangeAspect="1" noMove="1" noResize="1" noEditPoints="1" noAdjustHandles="1" noChangeArrowheads="1" noChangeShapeType="1" noTextEdit="1"/>
                </p:cNvSpPr>
                <p:nvPr/>
              </p:nvSpPr>
              <p:spPr>
                <a:xfrm>
                  <a:off x="6590147" y="3173453"/>
                  <a:ext cx="5525193" cy="1703800"/>
                </a:xfrm>
                <a:prstGeom prst="rect">
                  <a:avLst/>
                </a:prstGeom>
                <a:blipFill>
                  <a:blip r:embed="rId4"/>
                  <a:stretch>
                    <a:fillRect l="-552" t="-10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098C3977-CADF-4D04-ABD2-71D8DEF2C502}"/>
                    </a:ext>
                  </a:extLst>
                </p:cNvPr>
                <p:cNvSpPr/>
                <p:nvPr/>
              </p:nvSpPr>
              <p:spPr>
                <a:xfrm>
                  <a:off x="4592017" y="2191311"/>
                  <a:ext cx="7548261" cy="967765"/>
                </a:xfrm>
                <a:prstGeom prst="rect">
                  <a:avLst/>
                </a:prstGeom>
              </p:spPr>
              <p:txBody>
                <a:bodyPr wrap="square">
                  <a:spAutoFit/>
                </a:bodyPr>
                <a:lstStyle/>
                <a:p>
                  <a:pPr marL="1371600" marR="0" algn="ctr">
                    <a:lnSpc>
                      <a:spcPct val="107000"/>
                    </a:lnSpc>
                    <a:spcBef>
                      <a:spcPts val="0"/>
                    </a:spcBef>
                    <a:spcAft>
                      <a:spcPts val="800"/>
                    </a:spcAft>
                  </a:pPr>
                  <a14:m>
                    <m:oMath xmlns:m="http://schemas.openxmlformats.org/officeDocument/2006/math">
                      <m:sSub>
                        <m:sSubPr>
                          <m:ctrlPr>
                            <a:rPr lang="en-US" sz="2400" i="1" smtClean="0">
                              <a:solidFill>
                                <a:schemeClr val="tx1"/>
                              </a:solidFill>
                              <a:latin typeface="Cambria Math" panose="02040503050406030204" pitchFamily="18" charset="0"/>
                              <a:ea typeface="Cambria Math" panose="02040503050406030204" pitchFamily="18" charset="0"/>
                            </a:rPr>
                          </m:ctrlPr>
                        </m:sSubPr>
                        <m:e>
                          <m:acc>
                            <m:accPr>
                              <m:chr m:val="̅"/>
                              <m:ctrlPr>
                                <a:rPr lang="en-US" sz="2400" i="1" smtClean="0">
                                  <a:solidFill>
                                    <a:schemeClr val="tx1"/>
                                  </a:solidFill>
                                  <a:latin typeface="Cambria Math" panose="02040503050406030204" pitchFamily="18" charset="0"/>
                                  <a:ea typeface="Cambria Math" panose="02040503050406030204" pitchFamily="18" charset="0"/>
                                </a:rPr>
                              </m:ctrlPr>
                            </m:accPr>
                            <m:e>
                              <m:r>
                                <a:rPr lang="en-US" sz="2400" b="0" i="1" smtClean="0">
                                  <a:solidFill>
                                    <a:schemeClr val="tx1"/>
                                  </a:solidFill>
                                  <a:latin typeface="Cambria Math" panose="02040503050406030204" pitchFamily="18" charset="0"/>
                                  <a:ea typeface="Cambria Math" panose="02040503050406030204" pitchFamily="18" charset="0"/>
                                </a:rPr>
                                <m:t>𝑇𝐼</m:t>
                              </m:r>
                            </m:e>
                          </m:acc>
                        </m:e>
                        <m:sub>
                          <m:sSub>
                            <m:sSubPr>
                              <m:ctrlPr>
                                <a:rPr lang="en-US" sz="2400" i="1" smtClean="0">
                                  <a:solidFill>
                                    <a:schemeClr val="tx1"/>
                                  </a:solidFill>
                                  <a:latin typeface="Cambria Math" panose="02040503050406030204" pitchFamily="18" charset="0"/>
                                  <a:ea typeface="Cambria Math" panose="02040503050406030204" pitchFamily="18" charset="0"/>
                                </a:rPr>
                              </m:ctrlPr>
                            </m:sSubPr>
                            <m:e>
                              <m:r>
                                <a:rPr lang="en-US" sz="2400" b="0" i="1" smtClean="0">
                                  <a:solidFill>
                                    <a:schemeClr val="tx1"/>
                                  </a:solidFill>
                                  <a:latin typeface="Cambria Math" panose="02040503050406030204" pitchFamily="18" charset="0"/>
                                  <a:ea typeface="Cambria Math" panose="02040503050406030204" pitchFamily="18" charset="0"/>
                                </a:rPr>
                                <m:t>𝐵𝑖𝑎𝑠</m:t>
                              </m:r>
                            </m:e>
                            <m:sub>
                              <m:r>
                                <a:rPr lang="en-US" sz="2400" b="0" i="1" smtClean="0">
                                  <a:solidFill>
                                    <a:schemeClr val="tx1"/>
                                  </a:solidFill>
                                  <a:latin typeface="Cambria Math" panose="02040503050406030204" pitchFamily="18" charset="0"/>
                                  <a:ea typeface="Cambria Math" panose="02040503050406030204" pitchFamily="18" charset="0"/>
                                </a:rPr>
                                <m:t>𝑗</m:t>
                              </m:r>
                            </m:sub>
                          </m:sSub>
                        </m:sub>
                      </m:sSub>
                      <m:r>
                        <a:rPr lang="en-US" sz="2400" i="1">
                          <a:solidFill>
                            <a:schemeClr val="tx1"/>
                          </a:solidFill>
                          <a:latin typeface="Cambria Math" panose="02040503050406030204" pitchFamily="18" charset="0"/>
                          <a:ea typeface="Cambria Math" panose="02040503050406030204" pitchFamily="18" charset="0"/>
                        </a:rPr>
                        <m:t> </m:t>
                      </m:r>
                      <m:r>
                        <a:rPr lang="en-US" sz="2400" i="1" smtClean="0">
                          <a:solidFill>
                            <a:schemeClr val="tx1"/>
                          </a:solidFill>
                          <a:latin typeface="Cambria Math" panose="02040503050406030204" pitchFamily="18" charset="0"/>
                          <a:ea typeface="Calibri" panose="020F0502020204030204" pitchFamily="34" charset="0"/>
                          <a:cs typeface="Times New Roman" panose="02020603050405020304" pitchFamily="18" charset="0"/>
                        </a:rPr>
                        <m:t>=</m:t>
                      </m:r>
                    </m:oMath>
                  </a14:m>
                  <a:r>
                    <a:rPr lang="en-US" sz="24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 </a:t>
                  </a:r>
                  <a14:m>
                    <m:oMath xmlns:m="http://schemas.openxmlformats.org/officeDocument/2006/math">
                      <m:f>
                        <m:fPr>
                          <m:ctrlPr>
                            <a:rPr lang="en-US" sz="24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r>
                            <a:rPr lang="en-US" sz="24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num>
                        <m:den>
                          <m:sSub>
                            <m:sSubPr>
                              <m:ctrlPr>
                                <a:rPr lang="en-US" sz="2400" i="1" smtClean="0">
                                  <a:latin typeface="Cambria Math" panose="02040503050406030204" pitchFamily="18" charset="0"/>
                                </a:rPr>
                              </m:ctrlPr>
                            </m:sSubPr>
                            <m:e>
                              <m:r>
                                <a:rPr lang="en-US" sz="2400">
                                  <a:latin typeface="Cambria Math" panose="02040503050406030204" pitchFamily="18" charset="0"/>
                                </a:rPr>
                                <m:t>𝑁</m:t>
                              </m:r>
                            </m:e>
                            <m:sub>
                              <m:r>
                                <a:rPr lang="en-US" sz="2400" b="0" i="1" smtClean="0">
                                  <a:latin typeface="Cambria Math" panose="02040503050406030204" pitchFamily="18" charset="0"/>
                                </a:rPr>
                                <m:t>𝑗</m:t>
                              </m:r>
                            </m:sub>
                          </m:sSub>
                        </m:den>
                      </m:f>
                      <m:nary>
                        <m:naryPr>
                          <m:chr m:val="∑"/>
                          <m:limLoc m:val="undOvr"/>
                          <m:ctrlPr>
                            <a:rPr lang="en-US" sz="24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naryPr>
                        <m:sub>
                          <m:r>
                            <a:rPr lang="en-US" sz="24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m:t>
                          </m:r>
                          <m:r>
                            <a:rPr lang="en-US" sz="24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=1</m:t>
                          </m:r>
                        </m:sub>
                        <m:sup>
                          <m:sSub>
                            <m:sSubPr>
                              <m:ctrlPr>
                                <a:rPr lang="en-US" sz="2400" i="1">
                                  <a:latin typeface="Cambria Math" panose="02040503050406030204" pitchFamily="18" charset="0"/>
                                </a:rPr>
                              </m:ctrlPr>
                            </m:sSubPr>
                            <m:e>
                              <m:r>
                                <a:rPr lang="en-US" sz="2400">
                                  <a:latin typeface="Cambria Math" panose="02040503050406030204" pitchFamily="18" charset="0"/>
                                </a:rPr>
                                <m:t>𝑁</m:t>
                              </m:r>
                            </m:e>
                            <m:sub>
                              <m:r>
                                <a:rPr lang="en-US" sz="2400" b="0" i="1" smtClean="0">
                                  <a:latin typeface="Cambria Math" panose="02040503050406030204" pitchFamily="18" charset="0"/>
                                </a:rPr>
                                <m:t>𝑗</m:t>
                              </m:r>
                            </m:sub>
                          </m:sSub>
                        </m:sup>
                        <m:e>
                          <m:f>
                            <m:fPr>
                              <m:ctrlPr>
                                <a:rPr lang="en-US" sz="24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fPr>
                            <m:num>
                              <m:sSub>
                                <m:sSubPr>
                                  <m:ctrlPr>
                                    <a:rPr lang="en-US" sz="2400" i="1">
                                      <a:latin typeface="Cambria Math" panose="02040503050406030204" pitchFamily="18" charset="0"/>
                                      <a:cs typeface="Times New Roman" panose="02020603050405020304" pitchFamily="18" charset="0"/>
                                    </a:rPr>
                                  </m:ctrlPr>
                                </m:sSubPr>
                                <m:e>
                                  <m:acc>
                                    <m:accPr>
                                      <m:chr m:val="̅"/>
                                      <m:ctrlPr>
                                        <a:rPr lang="en-US" sz="2400" i="1">
                                          <a:latin typeface="Cambria Math" panose="02040503050406030204" pitchFamily="18" charset="0"/>
                                          <a:cs typeface="Times New Roman" panose="02020603050405020304" pitchFamily="18" charset="0"/>
                                        </a:rPr>
                                      </m:ctrlPr>
                                    </m:accPr>
                                    <m:e>
                                      <m:r>
                                        <a:rPr lang="en-US" sz="2400" i="1">
                                          <a:latin typeface="Cambria Math" panose="02040503050406030204" pitchFamily="18" charset="0"/>
                                          <a:cs typeface="Times New Roman" panose="02020603050405020304" pitchFamily="18" charset="0"/>
                                        </a:rPr>
                                        <m:t>𝑇𝐼</m:t>
                                      </m:r>
                                    </m:e>
                                  </m:acc>
                                </m:e>
                                <m:sub>
                                  <m:r>
                                    <a:rPr lang="en-US" sz="2400" i="1">
                                      <a:latin typeface="Cambria Math" panose="02040503050406030204" pitchFamily="18" charset="0"/>
                                      <a:cs typeface="Times New Roman" panose="02020603050405020304" pitchFamily="18" charset="0"/>
                                    </a:rPr>
                                    <m:t>𝑗</m:t>
                                  </m:r>
                                </m:sub>
                              </m:sSub>
                              <m:r>
                                <a:rPr lang="en-US" sz="2400" i="1">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2400" i="1">
                                      <a:latin typeface="Cambria Math" panose="02040503050406030204" pitchFamily="18" charset="0"/>
                                      <a:cs typeface="Times New Roman" panose="02020603050405020304" pitchFamily="18" charset="0"/>
                                    </a:rPr>
                                  </m:ctrlPr>
                                </m:sSubPr>
                                <m:e>
                                  <m:sSub>
                                    <m:sSubPr>
                                      <m:ctrlPr>
                                        <a:rPr lang="en-US" sz="2400" i="1">
                                          <a:latin typeface="Cambria Math" panose="02040503050406030204" pitchFamily="18" charset="0"/>
                                          <a:cs typeface="Times New Roman" panose="02020603050405020304" pitchFamily="18" charset="0"/>
                                        </a:rPr>
                                      </m:ctrlPr>
                                    </m:sSubPr>
                                    <m:e>
                                      <m:acc>
                                        <m:accPr>
                                          <m:chr m:val="̅"/>
                                          <m:ctrlPr>
                                            <a:rPr lang="en-US" sz="2400" i="1">
                                              <a:latin typeface="Cambria Math" panose="02040503050406030204" pitchFamily="18" charset="0"/>
                                              <a:cs typeface="Times New Roman" panose="02020603050405020304" pitchFamily="18" charset="0"/>
                                            </a:rPr>
                                          </m:ctrlPr>
                                        </m:accPr>
                                        <m:e>
                                          <m:r>
                                            <a:rPr lang="en-US" sz="2400" i="1">
                                              <a:latin typeface="Cambria Math" panose="02040503050406030204" pitchFamily="18" charset="0"/>
                                              <a:cs typeface="Times New Roman" panose="02020603050405020304" pitchFamily="18" charset="0"/>
                                            </a:rPr>
                                            <m:t>𝑇𝐼</m:t>
                                          </m:r>
                                        </m:e>
                                      </m:acc>
                                    </m:e>
                                    <m:sub>
                                      <m:r>
                                        <a:rPr lang="en-US" sz="2400" i="1">
                                          <a:latin typeface="Cambria Math" panose="02040503050406030204" pitchFamily="18" charset="0"/>
                                          <a:cs typeface="Times New Roman" panose="02020603050405020304" pitchFamily="18" charset="0"/>
                                        </a:rPr>
                                        <m:t>𝑅𝑒𝑓𝑒𝑟𝑒𝑛𝑐𝑒</m:t>
                                      </m:r>
                                    </m:sub>
                                  </m:sSub>
                                </m:e>
                                <m:sub>
                                  <m:r>
                                    <a:rPr lang="en-US" sz="2400" i="1">
                                      <a:latin typeface="Cambria Math" panose="02040503050406030204" pitchFamily="18" charset="0"/>
                                      <a:cs typeface="Times New Roman" panose="02020603050405020304" pitchFamily="18" charset="0"/>
                                    </a:rPr>
                                    <m:t>𝑗</m:t>
                                  </m:r>
                                </m:sub>
                              </m:sSub>
                            </m:num>
                            <m:den>
                              <m:sSub>
                                <m:sSubPr>
                                  <m:ctrlPr>
                                    <a:rPr lang="en-US" sz="2400" i="1">
                                      <a:latin typeface="Cambria Math" panose="02040503050406030204" pitchFamily="18" charset="0"/>
                                      <a:cs typeface="Times New Roman" panose="02020603050405020304" pitchFamily="18" charset="0"/>
                                    </a:rPr>
                                  </m:ctrlPr>
                                </m:sSubPr>
                                <m:e>
                                  <m:sSub>
                                    <m:sSubPr>
                                      <m:ctrlPr>
                                        <a:rPr lang="en-US" sz="2400" i="1">
                                          <a:latin typeface="Cambria Math" panose="02040503050406030204" pitchFamily="18" charset="0"/>
                                          <a:cs typeface="Times New Roman" panose="02020603050405020304" pitchFamily="18" charset="0"/>
                                        </a:rPr>
                                      </m:ctrlPr>
                                    </m:sSubPr>
                                    <m:e>
                                      <m:acc>
                                        <m:accPr>
                                          <m:chr m:val="̅"/>
                                          <m:ctrlPr>
                                            <a:rPr lang="en-US" sz="2400" i="1">
                                              <a:latin typeface="Cambria Math" panose="02040503050406030204" pitchFamily="18" charset="0"/>
                                              <a:cs typeface="Times New Roman" panose="02020603050405020304" pitchFamily="18" charset="0"/>
                                            </a:rPr>
                                          </m:ctrlPr>
                                        </m:accPr>
                                        <m:e>
                                          <m:r>
                                            <a:rPr lang="en-US" sz="2400" i="1">
                                              <a:latin typeface="Cambria Math" panose="02040503050406030204" pitchFamily="18" charset="0"/>
                                              <a:cs typeface="Times New Roman" panose="02020603050405020304" pitchFamily="18" charset="0"/>
                                            </a:rPr>
                                            <m:t>𝑇𝐼</m:t>
                                          </m:r>
                                        </m:e>
                                      </m:acc>
                                    </m:e>
                                    <m:sub>
                                      <m:r>
                                        <a:rPr lang="en-US" sz="2400" i="1">
                                          <a:latin typeface="Cambria Math" panose="02040503050406030204" pitchFamily="18" charset="0"/>
                                          <a:cs typeface="Times New Roman" panose="02020603050405020304" pitchFamily="18" charset="0"/>
                                        </a:rPr>
                                        <m:t>𝑅𝑒𝑓𝑒𝑟𝑒𝑛𝑐𝑒</m:t>
                                      </m:r>
                                    </m:sub>
                                  </m:sSub>
                                </m:e>
                                <m:sub>
                                  <m:r>
                                    <a:rPr lang="en-US" sz="2400" i="1">
                                      <a:latin typeface="Cambria Math" panose="02040503050406030204" pitchFamily="18" charset="0"/>
                                      <a:cs typeface="Times New Roman" panose="02020603050405020304" pitchFamily="18" charset="0"/>
                                    </a:rPr>
                                    <m:t>𝑗</m:t>
                                  </m:r>
                                </m:sub>
                              </m:sSub>
                            </m:den>
                          </m:f>
                        </m:e>
                      </m:nary>
                    </m:oMath>
                  </a14:m>
                  <a:endParaRPr lang="en-US" sz="24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0" name="Rectangle 9">
                  <a:extLst>
                    <a:ext uri="{FF2B5EF4-FFF2-40B4-BE49-F238E27FC236}">
                      <a16:creationId xmlns:a16="http://schemas.microsoft.com/office/drawing/2014/main" id="{098C3977-CADF-4D04-ABD2-71D8DEF2C502}"/>
                    </a:ext>
                  </a:extLst>
                </p:cNvPr>
                <p:cNvSpPr>
                  <a:spLocks noRot="1" noChangeAspect="1" noMove="1" noResize="1" noEditPoints="1" noAdjustHandles="1" noChangeArrowheads="1" noChangeShapeType="1" noTextEdit="1"/>
                </p:cNvSpPr>
                <p:nvPr/>
              </p:nvSpPr>
              <p:spPr>
                <a:xfrm>
                  <a:off x="4592017" y="2191311"/>
                  <a:ext cx="7548261" cy="967765"/>
                </a:xfrm>
                <a:prstGeom prst="rect">
                  <a:avLst/>
                </a:prstGeom>
                <a:blipFill>
                  <a:blip r:embed="rId5"/>
                  <a:stretch>
                    <a:fillRect/>
                  </a:stretch>
                </a:blipFill>
              </p:spPr>
              <p:txBody>
                <a:bodyPr/>
                <a:lstStyle/>
                <a:p>
                  <a:r>
                    <a:rPr lang="en-US">
                      <a:noFill/>
                    </a:rPr>
                    <a:t> </a:t>
                  </a:r>
                </a:p>
              </p:txBody>
            </p:sp>
          </mc:Fallback>
        </mc:AlternateContent>
        <p:sp>
          <p:nvSpPr>
            <p:cNvPr id="11" name="Right Brace 10">
              <a:extLst>
                <a:ext uri="{FF2B5EF4-FFF2-40B4-BE49-F238E27FC236}">
                  <a16:creationId xmlns:a16="http://schemas.microsoft.com/office/drawing/2014/main" id="{A03B6743-4F3A-4AF7-ABF6-5BD88C877B00}"/>
                </a:ext>
              </a:extLst>
            </p:cNvPr>
            <p:cNvSpPr/>
            <p:nvPr/>
          </p:nvSpPr>
          <p:spPr>
            <a:xfrm rot="16200000">
              <a:off x="9710808" y="682081"/>
              <a:ext cx="511815" cy="2662737"/>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8811F150-C054-4434-879F-10FBA36C6B0A}"/>
                </a:ext>
              </a:extLst>
            </p:cNvPr>
            <p:cNvSpPr txBox="1"/>
            <p:nvPr/>
          </p:nvSpPr>
          <p:spPr>
            <a:xfrm>
              <a:off x="8883218" y="1421960"/>
              <a:ext cx="2195191" cy="369332"/>
            </a:xfrm>
            <a:prstGeom prst="rect">
              <a:avLst/>
            </a:prstGeom>
            <a:noFill/>
          </p:spPr>
          <p:txBody>
            <a:bodyPr wrap="square" rtlCol="0">
              <a:spAutoFit/>
            </a:bodyPr>
            <a:lstStyle/>
            <a:p>
              <a:pPr algn="ctr"/>
              <a:r>
                <a:rPr lang="en-US" dirty="0"/>
                <a:t>Normalized MBE</a:t>
              </a:r>
            </a:p>
          </p:txBody>
        </p:sp>
      </p:grpSp>
      <p:grpSp>
        <p:nvGrpSpPr>
          <p:cNvPr id="15" name="Group 14">
            <a:extLst>
              <a:ext uri="{FF2B5EF4-FFF2-40B4-BE49-F238E27FC236}">
                <a16:creationId xmlns:a16="http://schemas.microsoft.com/office/drawing/2014/main" id="{327C5FC1-63A7-4617-9813-34D5C91F4805}"/>
              </a:ext>
            </a:extLst>
          </p:cNvPr>
          <p:cNvGrpSpPr/>
          <p:nvPr/>
        </p:nvGrpSpPr>
        <p:grpSpPr>
          <a:xfrm>
            <a:off x="8097367" y="4760262"/>
            <a:ext cx="2008137" cy="1195613"/>
            <a:chOff x="9552496" y="2292798"/>
            <a:chExt cx="2008137" cy="1195613"/>
          </a:xfrm>
        </p:grpSpPr>
        <p:sp>
          <p:nvSpPr>
            <p:cNvPr id="18" name="Rectangle: Rounded Corners 17">
              <a:extLst>
                <a:ext uri="{FF2B5EF4-FFF2-40B4-BE49-F238E27FC236}">
                  <a16:creationId xmlns:a16="http://schemas.microsoft.com/office/drawing/2014/main" id="{1D42C3D9-EDBA-4CBB-8A70-40F74AC26FB9}"/>
                </a:ext>
              </a:extLst>
            </p:cNvPr>
            <p:cNvSpPr/>
            <p:nvPr/>
          </p:nvSpPr>
          <p:spPr>
            <a:xfrm>
              <a:off x="9847030" y="2783081"/>
              <a:ext cx="1559973" cy="70533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cs typeface="Times New Roman" panose="02020603050405020304" pitchFamily="18" charset="0"/>
                </a:rPr>
                <a:t>	</a:t>
              </a:r>
              <a:endParaRPr lang="en-US" dirty="0"/>
            </a:p>
          </p:txBody>
        </p:sp>
        <p:sp>
          <p:nvSpPr>
            <p:cNvPr id="21" name="TextBox 20">
              <a:extLst>
                <a:ext uri="{FF2B5EF4-FFF2-40B4-BE49-F238E27FC236}">
                  <a16:creationId xmlns:a16="http://schemas.microsoft.com/office/drawing/2014/main" id="{7B3E93B5-B164-4DB9-A60B-0ED1F3BF2B94}"/>
                </a:ext>
              </a:extLst>
            </p:cNvPr>
            <p:cNvSpPr txBox="1"/>
            <p:nvPr/>
          </p:nvSpPr>
          <p:spPr>
            <a:xfrm>
              <a:off x="9552496" y="2292798"/>
              <a:ext cx="2008137" cy="461665"/>
            </a:xfrm>
            <a:prstGeom prst="rect">
              <a:avLst/>
            </a:prstGeom>
            <a:noFill/>
          </p:spPr>
          <p:txBody>
            <a:bodyPr wrap="square" rtlCol="0">
              <a:spAutoFit/>
            </a:bodyPr>
            <a:lstStyle/>
            <a:p>
              <a:pPr algn="ctr"/>
              <a:r>
                <a:rPr lang="en-US" sz="2400" dirty="0">
                  <a:solidFill>
                    <a:srgbClr val="FF0000"/>
                  </a:solidFill>
                </a:rPr>
                <a:t>Uncertainty</a:t>
              </a:r>
            </a:p>
          </p:txBody>
        </p:sp>
        <mc:AlternateContent xmlns:mc="http://schemas.openxmlformats.org/markup-compatibility/2006" xmlns:a14="http://schemas.microsoft.com/office/drawing/2010/main">
          <mc:Choice Requires="a14">
            <p:sp>
              <p:nvSpPr>
                <p:cNvPr id="22" name="Rectangle 21">
                  <a:extLst>
                    <a:ext uri="{FF2B5EF4-FFF2-40B4-BE49-F238E27FC236}">
                      <a16:creationId xmlns:a16="http://schemas.microsoft.com/office/drawing/2014/main" id="{6DF8CE93-4BBD-42EF-A3E5-760339DFBF27}"/>
                    </a:ext>
                  </a:extLst>
                </p:cNvPr>
                <p:cNvSpPr/>
                <p:nvPr/>
              </p:nvSpPr>
              <p:spPr>
                <a:xfrm>
                  <a:off x="9899283" y="2856546"/>
                  <a:ext cx="1507720" cy="624338"/>
                </a:xfrm>
                <a:prstGeom prst="rect">
                  <a:avLst/>
                </a:prstGeom>
              </p:spPr>
              <p:txBody>
                <a:bodyPr wrap="none">
                  <a:spAutoFit/>
                </a:bodyPr>
                <a:lstStyle/>
                <a:p>
                  <a:r>
                    <a:rPr lang="el-GR" sz="2800" dirty="0">
                      <a:solidFill>
                        <a:schemeClr val="tx1"/>
                      </a:solidFill>
                      <a:latin typeface="Calibri Light" panose="020F0302020204030204" pitchFamily="34" charset="0"/>
                      <a:cs typeface="Times New Roman" panose="02020603050405020304" pitchFamily="18" charset="0"/>
                    </a:rPr>
                    <a:t>σ</a:t>
                  </a:r>
                  <a14:m>
                    <m:oMath xmlns:m="http://schemas.openxmlformats.org/officeDocument/2006/math">
                      <m:sSub>
                        <m:sSubPr>
                          <m:ctrlPr>
                            <a:rPr lang="en-US" sz="2800" i="1">
                              <a:solidFill>
                                <a:schemeClr val="tx1"/>
                              </a:solidFill>
                              <a:latin typeface="Cambria Math" panose="02040503050406030204" pitchFamily="18" charset="0"/>
                              <a:cs typeface="Times New Roman" panose="02020603050405020304" pitchFamily="18" charset="0"/>
                            </a:rPr>
                          </m:ctrlPr>
                        </m:sSubPr>
                        <m:e>
                          <m:sSub>
                            <m:sSubPr>
                              <m:ctrlPr>
                                <a:rPr lang="en-US" sz="2800" i="1">
                                  <a:solidFill>
                                    <a:schemeClr val="tx1"/>
                                  </a:solidFill>
                                  <a:latin typeface="Cambria Math" panose="02040503050406030204" pitchFamily="18" charset="0"/>
                                  <a:cs typeface="Times New Roman" panose="02020603050405020304" pitchFamily="18" charset="0"/>
                                </a:rPr>
                              </m:ctrlPr>
                            </m:sSubPr>
                            <m:e>
                              <m:acc>
                                <m:accPr>
                                  <m:chr m:val="̅"/>
                                  <m:ctrlPr>
                                    <a:rPr lang="en-US" sz="2800" i="1">
                                      <a:solidFill>
                                        <a:schemeClr val="tx1"/>
                                      </a:solidFill>
                                      <a:latin typeface="Cambria Math" panose="02040503050406030204" pitchFamily="18" charset="0"/>
                                      <a:cs typeface="Times New Roman" panose="02020603050405020304" pitchFamily="18" charset="0"/>
                                    </a:rPr>
                                  </m:ctrlPr>
                                </m:accPr>
                                <m:e>
                                  <m:r>
                                    <a:rPr lang="en-US" sz="2800" i="1">
                                      <a:solidFill>
                                        <a:schemeClr val="tx1"/>
                                      </a:solidFill>
                                      <a:latin typeface="Cambria Math" panose="02040503050406030204" pitchFamily="18" charset="0"/>
                                      <a:cs typeface="Times New Roman" panose="02020603050405020304" pitchFamily="18" charset="0"/>
                                    </a:rPr>
                                    <m:t>𝑇𝐼</m:t>
                                  </m:r>
                                </m:e>
                              </m:acc>
                            </m:e>
                            <m:sub>
                              <m:r>
                                <a:rPr lang="en-US" sz="2800" b="0" i="1" smtClean="0">
                                  <a:solidFill>
                                    <a:schemeClr val="tx1"/>
                                  </a:solidFill>
                                  <a:latin typeface="Cambria Math" panose="02040503050406030204" pitchFamily="18" charset="0"/>
                                  <a:cs typeface="Times New Roman" panose="02020603050405020304" pitchFamily="18" charset="0"/>
                                </a:rPr>
                                <m:t>𝐵𝑖𝑎𝑠</m:t>
                              </m:r>
                            </m:sub>
                          </m:sSub>
                        </m:e>
                        <m:sub>
                          <m:r>
                            <a:rPr lang="en-US" sz="2800" i="1">
                              <a:solidFill>
                                <a:schemeClr val="tx1"/>
                              </a:solidFill>
                              <a:latin typeface="Cambria Math" panose="02040503050406030204" pitchFamily="18" charset="0"/>
                              <a:cs typeface="Times New Roman" panose="02020603050405020304" pitchFamily="18" charset="0"/>
                            </a:rPr>
                            <m:t>𝑗</m:t>
                          </m:r>
                        </m:sub>
                      </m:sSub>
                      <m:r>
                        <a:rPr lang="en-US" sz="2800" i="1">
                          <a:solidFill>
                            <a:schemeClr val="tx1"/>
                          </a:solidFill>
                          <a:latin typeface="Cambria Math" panose="02040503050406030204" pitchFamily="18" charset="0"/>
                          <a:cs typeface="Times New Roman" panose="02020603050405020304" pitchFamily="18" charset="0"/>
                        </a:rPr>
                        <m:t> </m:t>
                      </m:r>
                    </m:oMath>
                  </a14:m>
                  <a:endParaRPr lang="en-US" sz="2800" dirty="0">
                    <a:solidFill>
                      <a:schemeClr val="tx1"/>
                    </a:solidFill>
                  </a:endParaRPr>
                </a:p>
              </p:txBody>
            </p:sp>
          </mc:Choice>
          <mc:Fallback xmlns="">
            <p:sp>
              <p:nvSpPr>
                <p:cNvPr id="22" name="Rectangle 21">
                  <a:extLst>
                    <a:ext uri="{FF2B5EF4-FFF2-40B4-BE49-F238E27FC236}">
                      <a16:creationId xmlns:a16="http://schemas.microsoft.com/office/drawing/2014/main" id="{6DF8CE93-4BBD-42EF-A3E5-760339DFBF27}"/>
                    </a:ext>
                  </a:extLst>
                </p:cNvPr>
                <p:cNvSpPr>
                  <a:spLocks noRot="1" noChangeAspect="1" noMove="1" noResize="1" noEditPoints="1" noAdjustHandles="1" noChangeArrowheads="1" noChangeShapeType="1" noTextEdit="1"/>
                </p:cNvSpPr>
                <p:nvPr/>
              </p:nvSpPr>
              <p:spPr>
                <a:xfrm>
                  <a:off x="9899283" y="2856546"/>
                  <a:ext cx="1507720" cy="624338"/>
                </a:xfrm>
                <a:prstGeom prst="rect">
                  <a:avLst/>
                </a:prstGeom>
                <a:blipFill>
                  <a:blip r:embed="rId6"/>
                  <a:stretch>
                    <a:fillRect l="-8065" t="-6796" b="-12621"/>
                  </a:stretch>
                </a:blipFill>
              </p:spPr>
              <p:txBody>
                <a:bodyPr/>
                <a:lstStyle/>
                <a:p>
                  <a:r>
                    <a:rPr lang="en-US">
                      <a:noFill/>
                    </a:rPr>
                    <a:t> </a:t>
                  </a:r>
                </a:p>
              </p:txBody>
            </p:sp>
          </mc:Fallback>
        </mc:AlternateContent>
      </p:grpSp>
    </p:spTree>
    <p:extLst>
      <p:ext uri="{BB962C8B-B14F-4D97-AF65-F5344CB8AC3E}">
        <p14:creationId xmlns:p14="http://schemas.microsoft.com/office/powerpoint/2010/main" val="26933897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3455</Words>
  <Application>Microsoft Office PowerPoint</Application>
  <PresentationFormat>Widescreen</PresentationFormat>
  <Paragraphs>482</Paragraphs>
  <Slides>23</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Arial</vt:lpstr>
      <vt:lpstr>Calibri</vt:lpstr>
      <vt:lpstr>Calibri Light</vt:lpstr>
      <vt:lpstr>Cambria Math</vt:lpstr>
      <vt:lpstr>Century Gothic</vt:lpstr>
      <vt:lpstr>EON Brix Sans</vt:lpstr>
      <vt:lpstr>Symbol</vt:lpstr>
      <vt:lpstr>Times New Roman</vt:lpstr>
      <vt:lpstr>Traditional Arabic</vt:lpstr>
      <vt:lpstr>Wingdings</vt:lpstr>
      <vt:lpstr>Office Theme</vt:lpstr>
      <vt:lpstr>PowerPoint Presentation</vt:lpstr>
      <vt:lpstr>Background - TI</vt:lpstr>
      <vt:lpstr>PowerPoint Presentation</vt:lpstr>
      <vt:lpstr>Phase 1 Test Approach – Benchmark TI Bias</vt:lpstr>
      <vt:lpstr>Phase 1 Test – Hypothesis 1</vt:lpstr>
      <vt:lpstr>Phase 1 Test Datasets</vt:lpstr>
      <vt:lpstr>Phase 1 Test Datasets</vt:lpstr>
      <vt:lpstr>Phase 1 Test Methods – Performance Metric</vt:lpstr>
      <vt:lpstr>Phase 1 Test Methods – Performance Metric</vt:lpstr>
      <vt:lpstr>Phase 1 Test Methods - Analysis</vt:lpstr>
      <vt:lpstr>Phase 1 Test Preliminary Results</vt:lpstr>
      <vt:lpstr>Phase 1 Test Preliminary Results</vt:lpstr>
      <vt:lpstr>Phase 1 Test Preliminary Results</vt:lpstr>
      <vt:lpstr>Phase 1 Test Preliminary Results</vt:lpstr>
      <vt:lpstr>Phase 1 Test – Preliminary Results Key Take Aways</vt:lpstr>
      <vt:lpstr>Next Steps</vt:lpstr>
      <vt:lpstr>Thank you.  Questions?</vt:lpstr>
      <vt:lpstr>Extra</vt:lpstr>
      <vt:lpstr>PowerPoint Presentation</vt:lpstr>
      <vt:lpstr>PowerPoint Presentation</vt:lpstr>
      <vt:lpstr>Phase 1 Test Preliminary Results</vt:lpstr>
      <vt:lpstr>Phase 1 Test Preliminary 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 Pe, Alexandra</dc:creator>
  <cp:lastModifiedBy>Philippe Pontbriand</cp:lastModifiedBy>
  <cp:revision>228</cp:revision>
  <dcterms:created xsi:type="dcterms:W3CDTF">2018-10-25T22:07:57Z</dcterms:created>
  <dcterms:modified xsi:type="dcterms:W3CDTF">2019-03-06T21:37:42Z</dcterms:modified>
</cp:coreProperties>
</file>

<file path=docProps/thumbnail.jpeg>
</file>